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av" ContentType="audio/wav"/>
  <Default Extension="ppt" ContentType="application/vnd.ms-powerpoi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92" r:id="rId2"/>
    <p:sldId id="260" r:id="rId3"/>
    <p:sldId id="319" r:id="rId4"/>
    <p:sldId id="321" r:id="rId5"/>
    <p:sldId id="324" r:id="rId6"/>
    <p:sldId id="325" r:id="rId7"/>
    <p:sldId id="322" r:id="rId8"/>
    <p:sldId id="323" r:id="rId9"/>
    <p:sldId id="261" r:id="rId10"/>
    <p:sldId id="262" r:id="rId11"/>
    <p:sldId id="258" r:id="rId12"/>
    <p:sldId id="263" r:id="rId13"/>
    <p:sldId id="266" r:id="rId14"/>
    <p:sldId id="267" r:id="rId15"/>
    <p:sldId id="269" r:id="rId16"/>
    <p:sldId id="270" r:id="rId17"/>
    <p:sldId id="268"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45ABE84E-CFDC-45B4-B928-A4C60C82926B}">
          <p14:sldIdLst>
            <p14:sldId id="292"/>
            <p14:sldId id="260"/>
            <p14:sldId id="319"/>
            <p14:sldId id="321"/>
            <p14:sldId id="324"/>
            <p14:sldId id="325"/>
            <p14:sldId id="322"/>
            <p14:sldId id="323"/>
            <p14:sldId id="261"/>
            <p14:sldId id="262"/>
            <p14:sldId id="258"/>
            <p14:sldId id="263"/>
            <p14:sldId id="266"/>
            <p14:sldId id="267"/>
            <p14:sldId id="269"/>
            <p14:sldId id="270"/>
            <p14:sldId id="268"/>
            <p14:sldId id="271"/>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5" autoAdjust="0"/>
    <p:restoredTop sz="94660"/>
  </p:normalViewPr>
  <p:slideViewPr>
    <p:cSldViewPr>
      <p:cViewPr>
        <p:scale>
          <a:sx n="73" d="100"/>
          <a:sy n="73" d="100"/>
        </p:scale>
        <p:origin x="-1392" y="-2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69DA6B-7D6E-4169-A17A-819E38337DB2}" type="doc">
      <dgm:prSet loTypeId="urn:microsoft.com/office/officeart/2005/8/layout/venn2" loCatId="relationship" qsTypeId="urn:microsoft.com/office/officeart/2005/8/quickstyle/simple3" qsCatId="simple" csTypeId="urn:microsoft.com/office/officeart/2005/8/colors/accent1_2" csCatId="accent1" phldr="1"/>
      <dgm:spPr/>
      <dgm:t>
        <a:bodyPr/>
        <a:lstStyle/>
        <a:p>
          <a:pPr rtl="1"/>
          <a:endParaRPr lang="ar-SA"/>
        </a:p>
      </dgm:t>
    </dgm:pt>
    <dgm:pt modelId="{F0F726BF-36EE-4570-99C9-1213F4C5AB95}">
      <dgm:prSet phldrT="[نص]"/>
      <dgm:spPr>
        <a:solidFill>
          <a:schemeClr val="accent2">
            <a:lumMod val="60000"/>
            <a:lumOff val="40000"/>
          </a:schemeClr>
        </a:solidFill>
      </dgm:spPr>
      <dgm:t>
        <a:bodyPr/>
        <a:lstStyle/>
        <a:p>
          <a:pPr rtl="1"/>
          <a:r>
            <a:rPr lang="en-US" b="1" dirty="0" smtClean="0"/>
            <a:t>Approach</a:t>
          </a:r>
          <a:endParaRPr lang="ar-SA" b="1" dirty="0"/>
        </a:p>
      </dgm:t>
    </dgm:pt>
    <dgm:pt modelId="{A1542976-5AFA-4F88-BC68-6F58D836DAF5}" type="parTrans" cxnId="{A8ED1A50-1321-4F92-A498-A842EC5C271B}">
      <dgm:prSet/>
      <dgm:spPr/>
      <dgm:t>
        <a:bodyPr/>
        <a:lstStyle/>
        <a:p>
          <a:pPr rtl="1"/>
          <a:endParaRPr lang="ar-SA"/>
        </a:p>
      </dgm:t>
    </dgm:pt>
    <dgm:pt modelId="{36CD37D7-F78A-4CDB-B156-9545339038FB}" type="sibTrans" cxnId="{A8ED1A50-1321-4F92-A498-A842EC5C271B}">
      <dgm:prSet/>
      <dgm:spPr/>
      <dgm:t>
        <a:bodyPr/>
        <a:lstStyle/>
        <a:p>
          <a:pPr rtl="1"/>
          <a:endParaRPr lang="ar-SA"/>
        </a:p>
      </dgm:t>
    </dgm:pt>
    <dgm:pt modelId="{F582A709-5867-4C26-B74F-9BC37093E434}">
      <dgm:prSet phldrT="[نص]"/>
      <dgm:spPr>
        <a:solidFill>
          <a:schemeClr val="accent1">
            <a:lumMod val="60000"/>
            <a:lumOff val="40000"/>
          </a:schemeClr>
        </a:solidFill>
      </dgm:spPr>
      <dgm:t>
        <a:bodyPr/>
        <a:lstStyle/>
        <a:p>
          <a:pPr rtl="1"/>
          <a:r>
            <a:rPr lang="en-US" b="1" dirty="0" smtClean="0"/>
            <a:t>Method</a:t>
          </a:r>
          <a:endParaRPr lang="ar-SA" b="1" dirty="0"/>
        </a:p>
      </dgm:t>
    </dgm:pt>
    <dgm:pt modelId="{13B23636-E726-4897-9329-79B8C7D0D2EE}" type="parTrans" cxnId="{FFBE559C-3BD1-4E39-9F22-BC54DC53216E}">
      <dgm:prSet/>
      <dgm:spPr/>
      <dgm:t>
        <a:bodyPr/>
        <a:lstStyle/>
        <a:p>
          <a:pPr rtl="1"/>
          <a:endParaRPr lang="ar-SA"/>
        </a:p>
      </dgm:t>
    </dgm:pt>
    <dgm:pt modelId="{7F2F990D-5521-45E5-970E-38A5D941B7EA}" type="sibTrans" cxnId="{FFBE559C-3BD1-4E39-9F22-BC54DC53216E}">
      <dgm:prSet/>
      <dgm:spPr/>
      <dgm:t>
        <a:bodyPr/>
        <a:lstStyle/>
        <a:p>
          <a:pPr rtl="1"/>
          <a:endParaRPr lang="ar-SA"/>
        </a:p>
      </dgm:t>
    </dgm:pt>
    <dgm:pt modelId="{7A39F2D3-AAA7-48F6-9DA0-1F8C10AC8EC7}">
      <dgm:prSet phldrT="[نص]"/>
      <dgm:spPr/>
      <dgm:t>
        <a:bodyPr/>
        <a:lstStyle/>
        <a:p>
          <a:pPr rtl="1"/>
          <a:r>
            <a:rPr lang="en-US" b="1" dirty="0" smtClean="0"/>
            <a:t>Technique</a:t>
          </a:r>
          <a:endParaRPr lang="ar-SA" b="1" dirty="0"/>
        </a:p>
      </dgm:t>
    </dgm:pt>
    <dgm:pt modelId="{3A102B01-93F1-477C-B30C-226F671C326F}" type="parTrans" cxnId="{4D0E3EE8-AB86-43A5-982B-BF582E662698}">
      <dgm:prSet/>
      <dgm:spPr/>
      <dgm:t>
        <a:bodyPr/>
        <a:lstStyle/>
        <a:p>
          <a:pPr rtl="1"/>
          <a:endParaRPr lang="ar-SA"/>
        </a:p>
      </dgm:t>
    </dgm:pt>
    <dgm:pt modelId="{9DA12576-A877-4493-AC35-DB3A6543632F}" type="sibTrans" cxnId="{4D0E3EE8-AB86-43A5-982B-BF582E662698}">
      <dgm:prSet/>
      <dgm:spPr/>
      <dgm:t>
        <a:bodyPr/>
        <a:lstStyle/>
        <a:p>
          <a:pPr rtl="1"/>
          <a:endParaRPr lang="ar-SA"/>
        </a:p>
      </dgm:t>
    </dgm:pt>
    <dgm:pt modelId="{773CCC8A-748C-470A-8C1B-D00F6D6CDB59}" type="pres">
      <dgm:prSet presAssocID="{5569DA6B-7D6E-4169-A17A-819E38337DB2}" presName="Name0" presStyleCnt="0">
        <dgm:presLayoutVars>
          <dgm:chMax val="7"/>
          <dgm:resizeHandles val="exact"/>
        </dgm:presLayoutVars>
      </dgm:prSet>
      <dgm:spPr/>
      <dgm:t>
        <a:bodyPr/>
        <a:lstStyle/>
        <a:p>
          <a:pPr rtl="1"/>
          <a:endParaRPr lang="ar-SA"/>
        </a:p>
      </dgm:t>
    </dgm:pt>
    <dgm:pt modelId="{9462F7D8-A76E-463A-A649-5157FF25ECEA}" type="pres">
      <dgm:prSet presAssocID="{5569DA6B-7D6E-4169-A17A-819E38337DB2}" presName="comp1" presStyleCnt="0"/>
      <dgm:spPr/>
    </dgm:pt>
    <dgm:pt modelId="{77989195-32AC-4D48-ACCD-017CF06CACA6}" type="pres">
      <dgm:prSet presAssocID="{5569DA6B-7D6E-4169-A17A-819E38337DB2}" presName="circle1" presStyleLbl="node1" presStyleIdx="0" presStyleCnt="3" custLinFactNeighborX="13514"/>
      <dgm:spPr/>
      <dgm:t>
        <a:bodyPr/>
        <a:lstStyle/>
        <a:p>
          <a:pPr rtl="1"/>
          <a:endParaRPr lang="ar-SA"/>
        </a:p>
      </dgm:t>
    </dgm:pt>
    <dgm:pt modelId="{1E2DD2A4-8EB2-41FF-8B2E-8DE48EF54C1E}" type="pres">
      <dgm:prSet presAssocID="{5569DA6B-7D6E-4169-A17A-819E38337DB2}" presName="c1text" presStyleLbl="node1" presStyleIdx="0" presStyleCnt="3">
        <dgm:presLayoutVars>
          <dgm:bulletEnabled val="1"/>
        </dgm:presLayoutVars>
      </dgm:prSet>
      <dgm:spPr/>
      <dgm:t>
        <a:bodyPr/>
        <a:lstStyle/>
        <a:p>
          <a:pPr rtl="1"/>
          <a:endParaRPr lang="ar-SA"/>
        </a:p>
      </dgm:t>
    </dgm:pt>
    <dgm:pt modelId="{FABC91DA-1497-4C45-9EFF-FD9DBEB14039}" type="pres">
      <dgm:prSet presAssocID="{5569DA6B-7D6E-4169-A17A-819E38337DB2}" presName="comp2" presStyleCnt="0"/>
      <dgm:spPr/>
    </dgm:pt>
    <dgm:pt modelId="{397AB77D-A90D-4074-9806-8208134967EF}" type="pres">
      <dgm:prSet presAssocID="{5569DA6B-7D6E-4169-A17A-819E38337DB2}" presName="circle2" presStyleLbl="node1" presStyleIdx="1" presStyleCnt="3"/>
      <dgm:spPr/>
      <dgm:t>
        <a:bodyPr/>
        <a:lstStyle/>
        <a:p>
          <a:pPr rtl="1"/>
          <a:endParaRPr lang="ar-SA"/>
        </a:p>
      </dgm:t>
    </dgm:pt>
    <dgm:pt modelId="{2F94554B-3AFD-4825-A977-7279966F24B6}" type="pres">
      <dgm:prSet presAssocID="{5569DA6B-7D6E-4169-A17A-819E38337DB2}" presName="c2text" presStyleLbl="node1" presStyleIdx="1" presStyleCnt="3">
        <dgm:presLayoutVars>
          <dgm:bulletEnabled val="1"/>
        </dgm:presLayoutVars>
      </dgm:prSet>
      <dgm:spPr/>
      <dgm:t>
        <a:bodyPr/>
        <a:lstStyle/>
        <a:p>
          <a:pPr rtl="1"/>
          <a:endParaRPr lang="ar-SA"/>
        </a:p>
      </dgm:t>
    </dgm:pt>
    <dgm:pt modelId="{EB9E1222-D138-42D8-AF20-0C692A7A639D}" type="pres">
      <dgm:prSet presAssocID="{5569DA6B-7D6E-4169-A17A-819E38337DB2}" presName="comp3" presStyleCnt="0"/>
      <dgm:spPr/>
    </dgm:pt>
    <dgm:pt modelId="{62DDFBF3-2D25-4417-BDB7-44902C63822B}" type="pres">
      <dgm:prSet presAssocID="{5569DA6B-7D6E-4169-A17A-819E38337DB2}" presName="circle3" presStyleLbl="node1" presStyleIdx="2" presStyleCnt="3"/>
      <dgm:spPr/>
      <dgm:t>
        <a:bodyPr/>
        <a:lstStyle/>
        <a:p>
          <a:pPr rtl="1"/>
          <a:endParaRPr lang="ar-SA"/>
        </a:p>
      </dgm:t>
    </dgm:pt>
    <dgm:pt modelId="{3A40B727-CB12-47A6-9E7B-22CC8660AEF3}" type="pres">
      <dgm:prSet presAssocID="{5569DA6B-7D6E-4169-A17A-819E38337DB2}" presName="c3text" presStyleLbl="node1" presStyleIdx="2" presStyleCnt="3">
        <dgm:presLayoutVars>
          <dgm:bulletEnabled val="1"/>
        </dgm:presLayoutVars>
      </dgm:prSet>
      <dgm:spPr/>
      <dgm:t>
        <a:bodyPr/>
        <a:lstStyle/>
        <a:p>
          <a:pPr rtl="1"/>
          <a:endParaRPr lang="ar-SA"/>
        </a:p>
      </dgm:t>
    </dgm:pt>
  </dgm:ptLst>
  <dgm:cxnLst>
    <dgm:cxn modelId="{1EFDE9FB-5608-4CD1-B4F0-57D21928F0E9}" type="presOf" srcId="{F582A709-5867-4C26-B74F-9BC37093E434}" destId="{397AB77D-A90D-4074-9806-8208134967EF}" srcOrd="0" destOrd="0" presId="urn:microsoft.com/office/officeart/2005/8/layout/venn2"/>
    <dgm:cxn modelId="{7A382834-F3C3-4611-8635-47572B1FE87E}" type="presOf" srcId="{F0F726BF-36EE-4570-99C9-1213F4C5AB95}" destId="{1E2DD2A4-8EB2-41FF-8B2E-8DE48EF54C1E}" srcOrd="1" destOrd="0" presId="urn:microsoft.com/office/officeart/2005/8/layout/venn2"/>
    <dgm:cxn modelId="{FFBE559C-3BD1-4E39-9F22-BC54DC53216E}" srcId="{5569DA6B-7D6E-4169-A17A-819E38337DB2}" destId="{F582A709-5867-4C26-B74F-9BC37093E434}" srcOrd="1" destOrd="0" parTransId="{13B23636-E726-4897-9329-79B8C7D0D2EE}" sibTransId="{7F2F990D-5521-45E5-970E-38A5D941B7EA}"/>
    <dgm:cxn modelId="{A8ED1A50-1321-4F92-A498-A842EC5C271B}" srcId="{5569DA6B-7D6E-4169-A17A-819E38337DB2}" destId="{F0F726BF-36EE-4570-99C9-1213F4C5AB95}" srcOrd="0" destOrd="0" parTransId="{A1542976-5AFA-4F88-BC68-6F58D836DAF5}" sibTransId="{36CD37D7-F78A-4CDB-B156-9545339038FB}"/>
    <dgm:cxn modelId="{62D1CE23-4F81-41ED-93F0-BCF0D82D3307}" type="presOf" srcId="{5569DA6B-7D6E-4169-A17A-819E38337DB2}" destId="{773CCC8A-748C-470A-8C1B-D00F6D6CDB59}" srcOrd="0" destOrd="0" presId="urn:microsoft.com/office/officeart/2005/8/layout/venn2"/>
    <dgm:cxn modelId="{4D0E3EE8-AB86-43A5-982B-BF582E662698}" srcId="{5569DA6B-7D6E-4169-A17A-819E38337DB2}" destId="{7A39F2D3-AAA7-48F6-9DA0-1F8C10AC8EC7}" srcOrd="2" destOrd="0" parTransId="{3A102B01-93F1-477C-B30C-226F671C326F}" sibTransId="{9DA12576-A877-4493-AC35-DB3A6543632F}"/>
    <dgm:cxn modelId="{EEEF0B5D-8775-4215-9E78-0F1BBC65DBCE}" type="presOf" srcId="{F0F726BF-36EE-4570-99C9-1213F4C5AB95}" destId="{77989195-32AC-4D48-ACCD-017CF06CACA6}" srcOrd="0" destOrd="0" presId="urn:microsoft.com/office/officeart/2005/8/layout/venn2"/>
    <dgm:cxn modelId="{8648B02C-6FE2-4B5B-9738-0FF002259BC5}" type="presOf" srcId="{F582A709-5867-4C26-B74F-9BC37093E434}" destId="{2F94554B-3AFD-4825-A977-7279966F24B6}" srcOrd="1" destOrd="0" presId="urn:microsoft.com/office/officeart/2005/8/layout/venn2"/>
    <dgm:cxn modelId="{4E1C54B4-C4E0-4622-A8A0-91A8A457379F}" type="presOf" srcId="{7A39F2D3-AAA7-48F6-9DA0-1F8C10AC8EC7}" destId="{3A40B727-CB12-47A6-9E7B-22CC8660AEF3}" srcOrd="1" destOrd="0" presId="urn:microsoft.com/office/officeart/2005/8/layout/venn2"/>
    <dgm:cxn modelId="{BE62366D-E889-42EE-9C3C-55075CC82684}" type="presOf" srcId="{7A39F2D3-AAA7-48F6-9DA0-1F8C10AC8EC7}" destId="{62DDFBF3-2D25-4417-BDB7-44902C63822B}" srcOrd="0" destOrd="0" presId="urn:microsoft.com/office/officeart/2005/8/layout/venn2"/>
    <dgm:cxn modelId="{BAFDC725-4F40-4216-BB5D-F77D3B9D257C}" type="presParOf" srcId="{773CCC8A-748C-470A-8C1B-D00F6D6CDB59}" destId="{9462F7D8-A76E-463A-A649-5157FF25ECEA}" srcOrd="0" destOrd="0" presId="urn:microsoft.com/office/officeart/2005/8/layout/venn2"/>
    <dgm:cxn modelId="{67C7E4F8-B69E-4FB5-B313-1E30F8467F37}" type="presParOf" srcId="{9462F7D8-A76E-463A-A649-5157FF25ECEA}" destId="{77989195-32AC-4D48-ACCD-017CF06CACA6}" srcOrd="0" destOrd="0" presId="urn:microsoft.com/office/officeart/2005/8/layout/venn2"/>
    <dgm:cxn modelId="{75960A34-05D6-4144-9485-1F9CB3457E2E}" type="presParOf" srcId="{9462F7D8-A76E-463A-A649-5157FF25ECEA}" destId="{1E2DD2A4-8EB2-41FF-8B2E-8DE48EF54C1E}" srcOrd="1" destOrd="0" presId="urn:microsoft.com/office/officeart/2005/8/layout/venn2"/>
    <dgm:cxn modelId="{54880DF3-B3CF-468E-AE3A-C6A7E611B563}" type="presParOf" srcId="{773CCC8A-748C-470A-8C1B-D00F6D6CDB59}" destId="{FABC91DA-1497-4C45-9EFF-FD9DBEB14039}" srcOrd="1" destOrd="0" presId="urn:microsoft.com/office/officeart/2005/8/layout/venn2"/>
    <dgm:cxn modelId="{70C19AC1-95EE-4E5C-8072-5533DF76D8C8}" type="presParOf" srcId="{FABC91DA-1497-4C45-9EFF-FD9DBEB14039}" destId="{397AB77D-A90D-4074-9806-8208134967EF}" srcOrd="0" destOrd="0" presId="urn:microsoft.com/office/officeart/2005/8/layout/venn2"/>
    <dgm:cxn modelId="{5F814DF6-548C-400B-AF6B-94E94AA4674D}" type="presParOf" srcId="{FABC91DA-1497-4C45-9EFF-FD9DBEB14039}" destId="{2F94554B-3AFD-4825-A977-7279966F24B6}" srcOrd="1" destOrd="0" presId="urn:microsoft.com/office/officeart/2005/8/layout/venn2"/>
    <dgm:cxn modelId="{32D4BAED-73BC-480E-A1DF-AE8E93C70F48}" type="presParOf" srcId="{773CCC8A-748C-470A-8C1B-D00F6D6CDB59}" destId="{EB9E1222-D138-42D8-AF20-0C692A7A639D}" srcOrd="2" destOrd="0" presId="urn:microsoft.com/office/officeart/2005/8/layout/venn2"/>
    <dgm:cxn modelId="{F10FEA0C-1B23-44EC-9E11-97036D2E5DDE}" type="presParOf" srcId="{EB9E1222-D138-42D8-AF20-0C692A7A639D}" destId="{62DDFBF3-2D25-4417-BDB7-44902C63822B}" srcOrd="0" destOrd="0" presId="urn:microsoft.com/office/officeart/2005/8/layout/venn2"/>
    <dgm:cxn modelId="{72069F9F-1689-4269-8550-06E1C61BF31F}" type="presParOf" srcId="{EB9E1222-D138-42D8-AF20-0C692A7A639D}" destId="{3A40B727-CB12-47A6-9E7B-22CC8660AEF3}"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89195-32AC-4D48-ACCD-017CF06CACA6}">
      <dsp:nvSpPr>
        <dsp:cNvPr id="0" name=""/>
        <dsp:cNvSpPr/>
      </dsp:nvSpPr>
      <dsp:spPr>
        <a:xfrm>
          <a:off x="457200" y="0"/>
          <a:ext cx="5638800" cy="5638800"/>
        </a:xfrm>
        <a:prstGeom prst="ellipse">
          <a:avLst/>
        </a:prstGeom>
        <a:solidFill>
          <a:schemeClr val="accent2">
            <a:lumMod val="60000"/>
            <a:lumOff val="40000"/>
          </a:schemeClr>
        </a:soli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en-US" sz="2500" b="1" kern="1200" dirty="0" smtClean="0"/>
            <a:t>Approach</a:t>
          </a:r>
          <a:endParaRPr lang="ar-SA" sz="2500" b="1" kern="1200" dirty="0"/>
        </a:p>
      </dsp:txBody>
      <dsp:txXfrm>
        <a:off x="2291219" y="281939"/>
        <a:ext cx="1970760" cy="845820"/>
      </dsp:txXfrm>
    </dsp:sp>
    <dsp:sp modelId="{397AB77D-A90D-4074-9806-8208134967EF}">
      <dsp:nvSpPr>
        <dsp:cNvPr id="0" name=""/>
        <dsp:cNvSpPr/>
      </dsp:nvSpPr>
      <dsp:spPr>
        <a:xfrm>
          <a:off x="933450" y="1409699"/>
          <a:ext cx="4229100" cy="4229100"/>
        </a:xfrm>
        <a:prstGeom prst="ellipse">
          <a:avLst/>
        </a:prstGeom>
        <a:solidFill>
          <a:schemeClr val="accent1">
            <a:lumMod val="60000"/>
            <a:lumOff val="40000"/>
          </a:schemeClr>
        </a:soli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en-US" sz="2500" b="1" kern="1200" dirty="0" smtClean="0"/>
            <a:t>Method</a:t>
          </a:r>
          <a:endParaRPr lang="ar-SA" sz="2500" b="1" kern="1200" dirty="0"/>
        </a:p>
      </dsp:txBody>
      <dsp:txXfrm>
        <a:off x="2062619" y="1674018"/>
        <a:ext cx="1970760" cy="792956"/>
      </dsp:txXfrm>
    </dsp:sp>
    <dsp:sp modelId="{62DDFBF3-2D25-4417-BDB7-44902C63822B}">
      <dsp:nvSpPr>
        <dsp:cNvPr id="0" name=""/>
        <dsp:cNvSpPr/>
      </dsp:nvSpPr>
      <dsp:spPr>
        <a:xfrm>
          <a:off x="1638300" y="2819400"/>
          <a:ext cx="2819400" cy="2819400"/>
        </a:xfrm>
        <a:prstGeom prst="ellipse">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en-US" sz="2500" b="1" kern="1200" dirty="0" smtClean="0"/>
            <a:t>Technique</a:t>
          </a:r>
          <a:endParaRPr lang="ar-SA" sz="2500" b="1" kern="1200" dirty="0"/>
        </a:p>
      </dsp:txBody>
      <dsp:txXfrm>
        <a:off x="2051191" y="3524250"/>
        <a:ext cx="1993616" cy="140970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2E1118-736E-48CE-A046-B934BCF66CE6}" type="datetimeFigureOut">
              <a:rPr lang="en-US" smtClean="0"/>
              <a:pPr/>
              <a:t>10/15/2017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18838B-E185-4805-90A5-02FEFF992ED9}" type="slidenum">
              <a:rPr lang="en-US" smtClean="0"/>
              <a:pPr/>
              <a:t>‹#›</a:t>
            </a:fld>
            <a:endParaRPr lang="en-US"/>
          </a:p>
        </p:txBody>
      </p:sp>
    </p:spTree>
    <p:extLst>
      <p:ext uri="{BB962C8B-B14F-4D97-AF65-F5344CB8AC3E}">
        <p14:creationId xmlns:p14="http://schemas.microsoft.com/office/powerpoint/2010/main" val="638717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18838B-E185-4805-90A5-02FEFF992ED9}"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18838B-E185-4805-90A5-02FEFF992ED9}"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A28337F3-A35D-4B13-ABD3-D532D4A6AC0E}" type="datetimeFigureOut">
              <a:rPr lang="en-US" smtClean="0"/>
              <a:pPr/>
              <a:t>10/15/2017</a:t>
            </a:fld>
            <a:endParaRPr lang="en-US"/>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5205FF1-3D67-4C85-86C1-ED78019004B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1" name="chimes.wav"/>
          </p:stSnd>
        </p:sndAc>
      </p:transition>
    </mc:Choice>
    <mc:Fallback xmlns="">
      <p:transition spd="slow">
        <p:fade/>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28337F3-A35D-4B13-ABD3-D532D4A6AC0E}" type="datetimeFigureOut">
              <a:rPr lang="en-US" smtClean="0"/>
              <a:pPr/>
              <a:t>10/15/2017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5205FF1-3D67-4C85-86C1-ED78019004B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1" name="chimes.wav"/>
          </p:stSnd>
        </p:sndAc>
      </p:transition>
    </mc:Choice>
    <mc:Fallback xmlns="">
      <p:transition spd="slow">
        <p:fade/>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28337F3-A35D-4B13-ABD3-D532D4A6AC0E}" type="datetimeFigureOut">
              <a:rPr lang="en-US" smtClean="0"/>
              <a:pPr/>
              <a:t>10/15/2017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5205FF1-3D67-4C85-86C1-ED78019004B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1" name="chimes.wav"/>
          </p:stSnd>
        </p:sndAc>
      </p:transition>
    </mc:Choice>
    <mc:Fallback xmlns="">
      <p:transition spd="slow">
        <p:fade/>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A28337F3-A35D-4B13-ABD3-D532D4A6AC0E}" type="datetimeFigureOut">
              <a:rPr lang="en-US" smtClean="0"/>
              <a:pPr/>
              <a:t>10/15/2017</a:t>
            </a:fld>
            <a:endParaRPr lang="en-US"/>
          </a:p>
        </p:txBody>
      </p:sp>
      <p:sp>
        <p:nvSpPr>
          <p:cNvPr id="5" name="عنصر نائب للتذييل 4"/>
          <p:cNvSpPr>
            <a:spLocks noGrp="1"/>
          </p:cNvSpPr>
          <p:nvPr>
            <p:ph type="ftr" sz="quarter" idx="11"/>
          </p:nvPr>
        </p:nvSpPr>
        <p:spPr>
          <a:xfrm>
            <a:off x="457200" y="6480969"/>
            <a:ext cx="4260056" cy="300831"/>
          </a:xfrm>
        </p:spPr>
        <p:txBody>
          <a:bodyPr/>
          <a:lstStyle/>
          <a:p>
            <a:endParaRPr lang="en-US"/>
          </a:p>
        </p:txBody>
      </p:sp>
      <p:sp>
        <p:nvSpPr>
          <p:cNvPr id="6" name="عنصر نائب لرقم الشريحة 5"/>
          <p:cNvSpPr>
            <a:spLocks noGrp="1"/>
          </p:cNvSpPr>
          <p:nvPr>
            <p:ph type="sldNum" sz="quarter" idx="12"/>
          </p:nvPr>
        </p:nvSpPr>
        <p:spPr/>
        <p:txBody>
          <a:bodyPr/>
          <a:lstStyle/>
          <a:p>
            <a:fld id="{75205FF1-3D67-4C85-86C1-ED78019004B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1" name="chimes.wav"/>
          </p:stSnd>
        </p:sndAc>
      </p:transition>
    </mc:Choice>
    <mc:Fallback xmlns="">
      <p:transition spd="slow">
        <p:fade/>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A28337F3-A35D-4B13-ABD3-D532D4A6AC0E}" type="datetimeFigureOut">
              <a:rPr lang="en-US" smtClean="0"/>
              <a:pPr/>
              <a:t>10/15/2017</a:t>
            </a:fld>
            <a:endParaRPr lang="en-US"/>
          </a:p>
        </p:txBody>
      </p:sp>
      <p:sp>
        <p:nvSpPr>
          <p:cNvPr id="5" name="عنصر نائب للتذييل 4"/>
          <p:cNvSpPr>
            <a:spLocks noGrp="1"/>
          </p:cNvSpPr>
          <p:nvPr>
            <p:ph type="ftr" sz="quarter" idx="11"/>
          </p:nvPr>
        </p:nvSpPr>
        <p:spPr>
          <a:xfrm>
            <a:off x="2619376" y="6480969"/>
            <a:ext cx="4260056" cy="300831"/>
          </a:xfrm>
        </p:spPr>
        <p:txBody>
          <a:bodyPr/>
          <a:lstStyle/>
          <a:p>
            <a:endParaRPr lang="en-US"/>
          </a:p>
        </p:txBody>
      </p:sp>
      <p:sp>
        <p:nvSpPr>
          <p:cNvPr id="6" name="عنصر نائب لرقم الشريحة 5"/>
          <p:cNvSpPr>
            <a:spLocks noGrp="1"/>
          </p:cNvSpPr>
          <p:nvPr>
            <p:ph type="sldNum" sz="quarter" idx="12"/>
          </p:nvPr>
        </p:nvSpPr>
        <p:spPr>
          <a:xfrm>
            <a:off x="8451056" y="809624"/>
            <a:ext cx="502920" cy="300831"/>
          </a:xfrm>
        </p:spPr>
        <p:txBody>
          <a:bodyPr/>
          <a:lstStyle/>
          <a:p>
            <a:fld id="{75205FF1-3D67-4C85-86C1-ED78019004B7}" type="slidenum">
              <a:rPr lang="en-US" smtClean="0"/>
              <a:pPr/>
              <a:t>‹#›</a:t>
            </a:fld>
            <a:endParaRPr lang="en-US"/>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sndAc>
          <p:stSnd>
            <p:snd r:embed="rId1" name="chimes.wav"/>
          </p:stSnd>
        </p:sndAc>
      </p:transition>
    </mc:Choice>
    <mc:Fallback xmlns="">
      <p:transition spd="slow">
        <p:fade/>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A28337F3-A35D-4B13-ABD3-D532D4A6AC0E}" type="datetimeFigureOut">
              <a:rPr lang="en-US" smtClean="0"/>
              <a:pPr/>
              <a:t>10/15/2017</a:t>
            </a:fld>
            <a:endParaRPr lang="en-US"/>
          </a:p>
        </p:txBody>
      </p:sp>
      <p:sp>
        <p:nvSpPr>
          <p:cNvPr id="6" name="عنصر نائب للتذييل 5"/>
          <p:cNvSpPr>
            <a:spLocks noGrp="1"/>
          </p:cNvSpPr>
          <p:nvPr>
            <p:ph type="ftr" sz="quarter" idx="11"/>
          </p:nvPr>
        </p:nvSpPr>
        <p:spPr>
          <a:xfrm>
            <a:off x="457200" y="6480969"/>
            <a:ext cx="4260056" cy="301752"/>
          </a:xfrm>
        </p:spPr>
        <p:txBody>
          <a:bodyPr/>
          <a:lstStyle/>
          <a:p>
            <a:endParaRPr lang="en-US"/>
          </a:p>
        </p:txBody>
      </p:sp>
      <p:sp>
        <p:nvSpPr>
          <p:cNvPr id="7" name="عنصر نائب لرقم الشريحة 6"/>
          <p:cNvSpPr>
            <a:spLocks noGrp="1"/>
          </p:cNvSpPr>
          <p:nvPr>
            <p:ph type="sldNum" sz="quarter" idx="12"/>
          </p:nvPr>
        </p:nvSpPr>
        <p:spPr>
          <a:xfrm>
            <a:off x="7589520" y="6480969"/>
            <a:ext cx="502920" cy="301752"/>
          </a:xfrm>
        </p:spPr>
        <p:txBody>
          <a:bodyPr/>
          <a:lstStyle/>
          <a:p>
            <a:fld id="{75205FF1-3D67-4C85-86C1-ED78019004B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1" name="chimes.wav"/>
          </p:stSnd>
        </p:sndAc>
      </p:transition>
    </mc:Choice>
    <mc:Fallback xmlns="">
      <p:transition spd="slow">
        <p:fade/>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A28337F3-A35D-4B13-ABD3-D532D4A6AC0E}" type="datetimeFigureOut">
              <a:rPr lang="en-US" smtClean="0"/>
              <a:pPr/>
              <a:t>10/15/2017</a:t>
            </a:fld>
            <a:endParaRPr lang="en-US"/>
          </a:p>
        </p:txBody>
      </p:sp>
      <p:sp>
        <p:nvSpPr>
          <p:cNvPr id="8" name="عنصر نائب للتذييل 7"/>
          <p:cNvSpPr>
            <a:spLocks noGrp="1"/>
          </p:cNvSpPr>
          <p:nvPr>
            <p:ph type="ftr" sz="quarter" idx="11"/>
          </p:nvPr>
        </p:nvSpPr>
        <p:spPr>
          <a:xfrm>
            <a:off x="457200" y="6480969"/>
            <a:ext cx="4261104" cy="301752"/>
          </a:xfrm>
        </p:spPr>
        <p:txBody>
          <a:bodyPr/>
          <a:lstStyle/>
          <a:p>
            <a:endParaRPr lang="en-US"/>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75205FF1-3D67-4C85-86C1-ED78019004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sndAc>
          <p:stSnd>
            <p:snd r:embed="rId1" name="chimes.wav"/>
          </p:stSnd>
        </p:sndAc>
      </p:transition>
    </mc:Choice>
    <mc:Fallback xmlns="">
      <p:transition spd="slow">
        <p:fade/>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28337F3-A35D-4B13-ABD3-D532D4A6AC0E}" type="datetimeFigureOut">
              <a:rPr lang="en-US" smtClean="0"/>
              <a:pPr/>
              <a:t>10/15/2017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5205FF1-3D67-4C85-86C1-ED78019004B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1" name="chimes.wav"/>
          </p:stSnd>
        </p:sndAc>
      </p:transition>
    </mc:Choice>
    <mc:Fallback xmlns="">
      <p:transition spd="slow">
        <p:fade/>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A28337F3-A35D-4B13-ABD3-D532D4A6AC0E}" type="datetimeFigureOut">
              <a:rPr lang="en-US" smtClean="0"/>
              <a:pPr/>
              <a:t>10/15/2017</a:t>
            </a:fld>
            <a:endParaRPr lang="en-US"/>
          </a:p>
        </p:txBody>
      </p:sp>
      <p:sp>
        <p:nvSpPr>
          <p:cNvPr id="3" name="عنصر نائب للتذييل 2"/>
          <p:cNvSpPr>
            <a:spLocks noGrp="1"/>
          </p:cNvSpPr>
          <p:nvPr>
            <p:ph type="ftr" sz="quarter" idx="11"/>
          </p:nvPr>
        </p:nvSpPr>
        <p:spPr>
          <a:xfrm>
            <a:off x="457200" y="6481890"/>
            <a:ext cx="4260056" cy="300831"/>
          </a:xfrm>
        </p:spPr>
        <p:txBody>
          <a:bodyPr/>
          <a:lstStyle/>
          <a:p>
            <a:endParaRPr lang="en-US"/>
          </a:p>
        </p:txBody>
      </p:sp>
      <p:sp>
        <p:nvSpPr>
          <p:cNvPr id="4" name="عنصر نائب لرقم الشريحة 3"/>
          <p:cNvSpPr>
            <a:spLocks noGrp="1"/>
          </p:cNvSpPr>
          <p:nvPr>
            <p:ph type="sldNum" sz="quarter" idx="12"/>
          </p:nvPr>
        </p:nvSpPr>
        <p:spPr>
          <a:xfrm>
            <a:off x="7589520" y="6480969"/>
            <a:ext cx="502920" cy="301752"/>
          </a:xfrm>
        </p:spPr>
        <p:txBody>
          <a:bodyPr/>
          <a:lstStyle/>
          <a:p>
            <a:fld id="{75205FF1-3D67-4C85-86C1-ED78019004B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1" name="chimes.wav"/>
          </p:stSnd>
        </p:sndAc>
      </p:transition>
    </mc:Choice>
    <mc:Fallback xmlns="">
      <p:transition spd="slow">
        <p:fade/>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A28337F3-A35D-4B13-ABD3-D532D4A6AC0E}" type="datetimeFigureOut">
              <a:rPr lang="en-US" smtClean="0"/>
              <a:pPr/>
              <a:t>10/15/2017</a:t>
            </a:fld>
            <a:endParaRPr lang="en-US"/>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75205FF1-3D67-4C85-86C1-ED78019004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sndAc>
          <p:stSnd>
            <p:snd r:embed="rId1" name="chimes.wav"/>
          </p:stSnd>
        </p:sndAc>
      </p:transition>
    </mc:Choice>
    <mc:Fallback xmlns="">
      <p:transition spd="slow">
        <p:fade/>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A28337F3-A35D-4B13-ABD3-D532D4A6AC0E}" type="datetimeFigureOut">
              <a:rPr lang="en-US" smtClean="0"/>
              <a:pPr/>
              <a:t>10/15/2017</a:t>
            </a:fld>
            <a:endParaRPr lang="en-US"/>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75205FF1-3D67-4C85-86C1-ED78019004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sndAc>
          <p:stSnd>
            <p:snd r:embed="rId1" name="chimes.wav"/>
          </p:stSnd>
        </p:sndAc>
      </p:transition>
    </mc:Choice>
    <mc:Fallback xmlns="">
      <p:transition spd="slow">
        <p:fade/>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28337F3-A35D-4B13-ABD3-D532D4A6AC0E}" type="datetimeFigureOut">
              <a:rPr lang="en-US" smtClean="0"/>
              <a:pPr/>
              <a:t>10/15/2017</a:t>
            </a:fld>
            <a:endParaRPr lang="en-US"/>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5205FF1-3D67-4C85-86C1-ED78019004B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1100">
        <p14:switch dir="r"/>
        <p:sndAc>
          <p:stSnd>
            <p:snd r:embed="rId13" name="chimes.wav"/>
          </p:stSnd>
        </p:sndAc>
      </p:transition>
    </mc:Choice>
    <mc:Fallback xmlns="">
      <p:transition spd="slow">
        <p:fade/>
        <p:sndAc>
          <p:stSnd>
            <p:snd r:embed="rId15" name="chimes.wav"/>
          </p:stSnd>
        </p:sndAc>
      </p:transition>
    </mc:Fallback>
  </mc:AlternateConten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wav"/><Relationship Id="rId7" Type="http://schemas.openxmlformats.org/officeDocument/2006/relationships/diagramColors" Target="../diagrams/colors1.xml"/><Relationship Id="rId12"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diagramQuickStyle" Target="../diagrams/quickStyle1.xml"/><Relationship Id="rId11" Type="http://schemas.openxmlformats.org/officeDocument/2006/relationships/image" Target="../media/image3.emf"/><Relationship Id="rId5" Type="http://schemas.openxmlformats.org/officeDocument/2006/relationships/diagramLayout" Target="../diagrams/layout1.xml"/><Relationship Id="rId10" Type="http://schemas.openxmlformats.org/officeDocument/2006/relationships/oleObject" Target="../embeddings/Microsoft_PowerPoint_97-2003_Presentation1.ppt"/><Relationship Id="rId4" Type="http://schemas.openxmlformats.org/officeDocument/2006/relationships/diagramData" Target="../diagrams/data1.xml"/><Relationship Id="rId9"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2418606465"/>
              </p:ext>
            </p:extLst>
          </p:nvPr>
        </p:nvGraphicFramePr>
        <p:xfrm>
          <a:off x="1676400" y="609600"/>
          <a:ext cx="6096000" cy="563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 name="كائن 1"/>
          <p:cNvGraphicFramePr>
            <a:graphicFrameLocks noChangeAspect="1"/>
          </p:cNvGraphicFramePr>
          <p:nvPr>
            <p:extLst>
              <p:ext uri="{D42A27DB-BD31-4B8C-83A1-F6EECF244321}">
                <p14:modId xmlns:p14="http://schemas.microsoft.com/office/powerpoint/2010/main" val="1430847560"/>
              </p:ext>
            </p:extLst>
          </p:nvPr>
        </p:nvGraphicFramePr>
        <p:xfrm>
          <a:off x="1371600" y="152400"/>
          <a:ext cx="6117638" cy="7086600"/>
        </p:xfrm>
        <a:graphic>
          <a:graphicData uri="http://schemas.openxmlformats.org/presentationml/2006/ole">
            <mc:AlternateContent xmlns:mc="http://schemas.openxmlformats.org/markup-compatibility/2006">
              <mc:Choice xmlns:v="urn:schemas-microsoft-com:vml" Requires="v">
                <p:oleObj spid="_x0000_s1028" name="عرض تقديمي" r:id="rId10" imgW="4570610" imgH="3427576" progId="PowerPoint.Show.8">
                  <p:embed/>
                </p:oleObj>
              </mc:Choice>
              <mc:Fallback>
                <p:oleObj name="عرض تقديمي" r:id="rId10" imgW="4570610" imgH="3427576" progId="PowerPoint.Show.8">
                  <p:embed/>
                  <p:pic>
                    <p:nvPicPr>
                      <p:cNvPr id="0" name=""/>
                      <p:cNvPicPr/>
                      <p:nvPr/>
                    </p:nvPicPr>
                    <p:blipFill>
                      <a:blip r:embed="rId11"/>
                      <a:stretch>
                        <a:fillRect/>
                      </a:stretch>
                    </p:blipFill>
                    <p:spPr>
                      <a:xfrm>
                        <a:off x="1371600" y="152400"/>
                        <a:ext cx="6117638" cy="7086600"/>
                      </a:xfrm>
                      <a:prstGeom prst="rect">
                        <a:avLst/>
                      </a:prstGeom>
                    </p:spPr>
                  </p:pic>
                </p:oleObj>
              </mc:Fallback>
            </mc:AlternateContent>
          </a:graphicData>
        </a:graphic>
      </p:graphicFrame>
    </p:spTree>
    <p:extLst>
      <p:ext uri="{BB962C8B-B14F-4D97-AF65-F5344CB8AC3E}">
        <p14:creationId xmlns:p14="http://schemas.microsoft.com/office/powerpoint/2010/main" val="779858209"/>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12"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534400" cy="5714999"/>
          </a:xfrm>
        </p:spPr>
        <p:txBody>
          <a:bodyPr>
            <a:noAutofit/>
          </a:bodyPr>
          <a:lstStyle/>
          <a:p>
            <a:pPr algn="l" rtl="0"/>
            <a:r>
              <a:rPr lang="en-US" dirty="0">
                <a:solidFill>
                  <a:schemeClr val="bg1"/>
                </a:solidFill>
                <a:latin typeface="Baskerville Old Face" pitchFamily="18" charset="0"/>
                <a:cs typeface="Akhbar MT" pitchFamily="2" charset="-78"/>
              </a:rPr>
              <a:t>R</a:t>
            </a:r>
            <a:r>
              <a:rPr lang="en-US" dirty="0" smtClean="0">
                <a:solidFill>
                  <a:schemeClr val="bg1"/>
                </a:solidFill>
                <a:latin typeface="Baskerville Old Face" pitchFamily="18" charset="0"/>
                <a:cs typeface="Akhbar MT" pitchFamily="2" charset="-78"/>
              </a:rPr>
              <a:t>eadings  in the target language are translated directly and then discussed in the native language.</a:t>
            </a:r>
          </a:p>
          <a:p>
            <a:pPr marL="64008" indent="0" algn="l" rtl="0">
              <a:buNone/>
            </a:pPr>
            <a:r>
              <a:rPr lang="en-US" dirty="0" smtClean="0">
                <a:solidFill>
                  <a:schemeClr val="bg1"/>
                </a:solidFill>
                <a:latin typeface="Baskerville Old Face" pitchFamily="18" charset="0"/>
                <a:cs typeface="Akhbar MT" pitchFamily="2" charset="-78"/>
              </a:rPr>
              <a:t> </a:t>
            </a:r>
          </a:p>
          <a:p>
            <a:pPr algn="l" rtl="0"/>
            <a:r>
              <a:rPr lang="en-US" dirty="0" smtClean="0">
                <a:solidFill>
                  <a:schemeClr val="bg1"/>
                </a:solidFill>
                <a:latin typeface="Baskerville Old Face" pitchFamily="18" charset="0"/>
                <a:cs typeface="Akhbar MT" pitchFamily="2" charset="-78"/>
              </a:rPr>
              <a:t>Grammar is taught with extensive explanations in the native language, and only later applied in the production of sentences through translation from one language to the other. </a:t>
            </a:r>
            <a:r>
              <a:rPr lang="en-US" dirty="0" err="1" smtClean="0">
                <a:solidFill>
                  <a:schemeClr val="bg1"/>
                </a:solidFill>
                <a:latin typeface="Baskerville Old Face" pitchFamily="18" charset="0"/>
                <a:cs typeface="Akhbar MT" pitchFamily="2" charset="-78"/>
              </a:rPr>
              <a:t>e.g</a:t>
            </a:r>
            <a:r>
              <a:rPr lang="en-US" dirty="0" smtClean="0">
                <a:solidFill>
                  <a:schemeClr val="bg1"/>
                </a:solidFill>
                <a:latin typeface="Baskerville Old Face" pitchFamily="18" charset="0"/>
                <a:cs typeface="Akhbar MT" pitchFamily="2" charset="-78"/>
              </a:rPr>
              <a:t>:</a:t>
            </a:r>
          </a:p>
          <a:p>
            <a:pPr algn="l" rtl="0">
              <a:buNone/>
            </a:pPr>
            <a:r>
              <a:rPr lang="en-US" dirty="0">
                <a:solidFill>
                  <a:schemeClr val="bg1"/>
                </a:solidFill>
                <a:latin typeface="Baskerville Old Face" pitchFamily="18" charset="0"/>
                <a:cs typeface="Akhbar MT" pitchFamily="2" charset="-78"/>
              </a:rPr>
              <a:t>	</a:t>
            </a:r>
            <a:r>
              <a:rPr lang="en-US" i="1" dirty="0" smtClean="0">
                <a:solidFill>
                  <a:schemeClr val="bg1"/>
                </a:solidFill>
                <a:latin typeface="Baskerville Old Face" pitchFamily="18" charset="0"/>
                <a:cs typeface="Akhbar MT" pitchFamily="2" charset="-78"/>
              </a:rPr>
              <a:t>Do you have my book? = ………………………….</a:t>
            </a:r>
          </a:p>
          <a:p>
            <a:pPr algn="l" rtl="0">
              <a:buNone/>
            </a:pPr>
            <a:r>
              <a:rPr lang="en-US" dirty="0">
                <a:solidFill>
                  <a:schemeClr val="bg1"/>
                </a:solidFill>
                <a:latin typeface="Baskerville Old Face" pitchFamily="18" charset="0"/>
                <a:cs typeface="Akhbar MT" pitchFamily="2" charset="-78"/>
              </a:rPr>
              <a:t>	</a:t>
            </a:r>
            <a:r>
              <a:rPr lang="en-US" i="1" dirty="0" smtClean="0">
                <a:solidFill>
                  <a:schemeClr val="bg1"/>
                </a:solidFill>
                <a:latin typeface="Baskerville Old Face" pitchFamily="18" charset="0"/>
                <a:cs typeface="Akhbar MT" pitchFamily="2" charset="-78"/>
              </a:rPr>
              <a:t>I don’t know where your book is = ………………….</a:t>
            </a:r>
            <a:endParaRPr lang="en-US" i="1" dirty="0">
              <a:solidFill>
                <a:schemeClr val="bg1"/>
              </a:solidFill>
              <a:latin typeface="Baskerville Old Face" pitchFamily="18" charset="0"/>
              <a:cs typeface="Akhbar MT"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dirty="0">
              <a:solidFill>
                <a:schemeClr val="accent2"/>
              </a:solidFill>
            </a:endParaRPr>
          </a:p>
        </p:txBody>
      </p:sp>
      <p:sp>
        <p:nvSpPr>
          <p:cNvPr id="3" name="Content Placeholder 2"/>
          <p:cNvSpPr>
            <a:spLocks noGrp="1"/>
          </p:cNvSpPr>
          <p:nvPr>
            <p:ph idx="1"/>
          </p:nvPr>
        </p:nvSpPr>
        <p:spPr/>
        <p:txBody>
          <a:bodyPr/>
          <a:lstStyle/>
          <a:p>
            <a:pPr algn="l" rtl="0">
              <a:lnSpc>
                <a:spcPct val="90000"/>
              </a:lnSpc>
            </a:pPr>
            <a:r>
              <a:rPr lang="en-US" altLang="zh-TW" dirty="0" smtClean="0">
                <a:solidFill>
                  <a:schemeClr val="bg1"/>
                </a:solidFill>
                <a:latin typeface="Baskerville Old Face" pitchFamily="18" charset="0"/>
              </a:rPr>
              <a:t>Students </a:t>
            </a:r>
            <a:r>
              <a:rPr lang="en-US" altLang="zh-TW" dirty="0">
                <a:solidFill>
                  <a:schemeClr val="bg1"/>
                </a:solidFill>
                <a:latin typeface="Baskerville Old Face" pitchFamily="18" charset="0"/>
              </a:rPr>
              <a:t>will be able to </a:t>
            </a:r>
            <a:r>
              <a:rPr lang="en-US" altLang="zh-TW" i="1" dirty="0">
                <a:solidFill>
                  <a:schemeClr val="bg1"/>
                </a:solidFill>
                <a:latin typeface="Baskerville Old Face" pitchFamily="18" charset="0"/>
              </a:rPr>
              <a:t>read</a:t>
            </a:r>
            <a:r>
              <a:rPr lang="en-US" altLang="zh-TW" dirty="0">
                <a:solidFill>
                  <a:schemeClr val="bg1"/>
                </a:solidFill>
                <a:latin typeface="Baskerville Old Face" pitchFamily="18" charset="0"/>
              </a:rPr>
              <a:t> literature written in  the </a:t>
            </a:r>
            <a:r>
              <a:rPr lang="en-US" altLang="zh-TW" dirty="0" smtClean="0">
                <a:solidFill>
                  <a:schemeClr val="bg1"/>
                </a:solidFill>
                <a:latin typeface="Baskerville Old Face" pitchFamily="18" charset="0"/>
              </a:rPr>
              <a:t>target  </a:t>
            </a:r>
            <a:r>
              <a:rPr lang="en-US" altLang="zh-TW" dirty="0">
                <a:solidFill>
                  <a:schemeClr val="bg1"/>
                </a:solidFill>
                <a:latin typeface="Baskerville Old Face" pitchFamily="18" charset="0"/>
              </a:rPr>
              <a:t>language</a:t>
            </a:r>
          </a:p>
          <a:p>
            <a:pPr algn="l" rtl="0">
              <a:lnSpc>
                <a:spcPct val="90000"/>
              </a:lnSpc>
              <a:buFont typeface="Wingdings" pitchFamily="2" charset="2"/>
              <a:buNone/>
            </a:pPr>
            <a:endParaRPr lang="en-US" altLang="zh-TW" dirty="0">
              <a:solidFill>
                <a:schemeClr val="bg1"/>
              </a:solidFill>
              <a:latin typeface="Baskerville Old Face" pitchFamily="18" charset="0"/>
            </a:endParaRPr>
          </a:p>
          <a:p>
            <a:pPr algn="l" rtl="0">
              <a:lnSpc>
                <a:spcPct val="90000"/>
              </a:lnSpc>
            </a:pPr>
            <a:r>
              <a:rPr lang="en-US" altLang="zh-TW" dirty="0" smtClean="0">
                <a:solidFill>
                  <a:schemeClr val="bg1"/>
                </a:solidFill>
                <a:latin typeface="Baskerville Old Face" pitchFamily="18" charset="0"/>
              </a:rPr>
              <a:t>Students will be </a:t>
            </a:r>
            <a:r>
              <a:rPr lang="en-US" altLang="zh-TW" dirty="0">
                <a:solidFill>
                  <a:schemeClr val="bg1"/>
                </a:solidFill>
                <a:latin typeface="Baskerville Old Face" pitchFamily="18" charset="0"/>
              </a:rPr>
              <a:t>able to </a:t>
            </a:r>
            <a:r>
              <a:rPr lang="en-US" altLang="zh-TW" i="1" dirty="0">
                <a:solidFill>
                  <a:schemeClr val="bg1"/>
                </a:solidFill>
                <a:latin typeface="Baskerville Old Face" pitchFamily="18" charset="0"/>
              </a:rPr>
              <a:t>translate</a:t>
            </a:r>
            <a:r>
              <a:rPr lang="en-US" altLang="zh-TW" dirty="0">
                <a:solidFill>
                  <a:schemeClr val="bg1"/>
                </a:solidFill>
                <a:latin typeface="Baskerville Old Face" pitchFamily="18" charset="0"/>
              </a:rPr>
              <a:t> from one language to another</a:t>
            </a:r>
          </a:p>
          <a:p>
            <a:pPr algn="l" rtl="0">
              <a:lnSpc>
                <a:spcPct val="90000"/>
              </a:lnSpc>
            </a:pPr>
            <a:endParaRPr lang="en-US" altLang="zh-TW" dirty="0">
              <a:solidFill>
                <a:schemeClr val="bg1"/>
              </a:solidFill>
              <a:latin typeface="Baskerville Old Face" pitchFamily="18" charset="0"/>
            </a:endParaRPr>
          </a:p>
          <a:p>
            <a:pPr algn="l" rtl="0">
              <a:lnSpc>
                <a:spcPct val="90000"/>
              </a:lnSpc>
            </a:pPr>
            <a:r>
              <a:rPr lang="en-US" altLang="zh-TW" dirty="0" smtClean="0">
                <a:solidFill>
                  <a:schemeClr val="bg1"/>
                </a:solidFill>
                <a:latin typeface="Baskerville Old Face" pitchFamily="18" charset="0"/>
              </a:rPr>
              <a:t>It Helps students to </a:t>
            </a:r>
            <a:r>
              <a:rPr lang="en-US" altLang="zh-TW" dirty="0">
                <a:solidFill>
                  <a:schemeClr val="bg1"/>
                </a:solidFill>
                <a:latin typeface="Baskerville Old Face" pitchFamily="18" charset="0"/>
              </a:rPr>
              <a:t>develop </a:t>
            </a:r>
            <a:r>
              <a:rPr lang="en-US" altLang="zh-TW" i="1" dirty="0">
                <a:solidFill>
                  <a:schemeClr val="bg1"/>
                </a:solidFill>
                <a:latin typeface="Baskerville Old Face" pitchFamily="18" charset="0"/>
              </a:rPr>
              <a:t>reading</a:t>
            </a:r>
            <a:r>
              <a:rPr lang="en-US" altLang="zh-TW" dirty="0">
                <a:solidFill>
                  <a:schemeClr val="bg1"/>
                </a:solidFill>
                <a:latin typeface="Baskerville Old Face" pitchFamily="18" charset="0"/>
              </a:rPr>
              <a:t> and </a:t>
            </a:r>
            <a:r>
              <a:rPr lang="en-US" altLang="zh-TW" i="1" dirty="0">
                <a:solidFill>
                  <a:schemeClr val="bg1"/>
                </a:solidFill>
                <a:latin typeface="Baskerville Old Face" pitchFamily="18" charset="0"/>
              </a:rPr>
              <a:t>writing</a:t>
            </a:r>
            <a:r>
              <a:rPr lang="en-US" altLang="zh-TW" dirty="0">
                <a:solidFill>
                  <a:schemeClr val="bg1"/>
                </a:solidFill>
                <a:latin typeface="Baskerville Old Face" pitchFamily="18" charset="0"/>
              </a:rPr>
              <a:t> skill</a:t>
            </a:r>
          </a:p>
          <a:p>
            <a:pPr algn="l" rtl="0"/>
            <a:endParaRPr lang="en-US" dirty="0">
              <a:solidFill>
                <a:schemeClr val="bg1"/>
              </a:solidFill>
              <a:latin typeface="Baskerville Old Face"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l" rtl="0"/>
            <a:r>
              <a:rPr lang="en-US" dirty="0" smtClean="0">
                <a:solidFill>
                  <a:schemeClr val="bg1"/>
                </a:solidFill>
                <a:latin typeface="Baskerville Old Face" pitchFamily="18" charset="0"/>
              </a:rPr>
              <a:t>To help students read and appreciate foreign language literature</a:t>
            </a:r>
          </a:p>
          <a:p>
            <a:pPr marL="64008" indent="0" algn="l" rtl="0">
              <a:buNone/>
            </a:pPr>
            <a:endParaRPr lang="en-US" dirty="0" smtClean="0">
              <a:solidFill>
                <a:schemeClr val="bg1"/>
              </a:solidFill>
              <a:latin typeface="Baskerville Old Face" pitchFamily="18" charset="0"/>
            </a:endParaRPr>
          </a:p>
          <a:p>
            <a:pPr algn="l" rtl="0"/>
            <a:r>
              <a:rPr lang="en-US" altLang="zh-TW" dirty="0" smtClean="0">
                <a:solidFill>
                  <a:schemeClr val="bg1"/>
                </a:solidFill>
                <a:latin typeface="Baskerville Old Face" pitchFamily="18" charset="0"/>
              </a:rPr>
              <a:t>Students can become more familiar with the grammar of their native language also write and speak their native language better</a:t>
            </a:r>
          </a:p>
          <a:p>
            <a:pPr marL="64008" indent="0" algn="l" rtl="0">
              <a:buNone/>
            </a:pPr>
            <a:endParaRPr lang="en-US" altLang="zh-TW" dirty="0" smtClean="0">
              <a:solidFill>
                <a:schemeClr val="bg1"/>
              </a:solidFill>
              <a:latin typeface="Baskerville Old Face" pitchFamily="18" charset="0"/>
            </a:endParaRPr>
          </a:p>
          <a:p>
            <a:pPr algn="l" rtl="0"/>
            <a:r>
              <a:rPr lang="en-US" altLang="zh-TW" dirty="0" smtClean="0">
                <a:solidFill>
                  <a:schemeClr val="bg1"/>
                </a:solidFill>
                <a:latin typeface="Baskerville Old Face" pitchFamily="18" charset="0"/>
              </a:rPr>
              <a:t>Helpful for mental exercise</a:t>
            </a:r>
          </a:p>
          <a:p>
            <a:pPr algn="l" rtl="0"/>
            <a:endParaRPr lang="en-US" dirty="0">
              <a:latin typeface="Baskerville Old Face"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TECHNIQUES</a:t>
            </a:r>
            <a:endParaRPr lang="en-US" dirty="0">
              <a:solidFill>
                <a:schemeClr val="bg1"/>
              </a:solidFill>
            </a:endParaRPr>
          </a:p>
        </p:txBody>
      </p:sp>
      <p:sp>
        <p:nvSpPr>
          <p:cNvPr id="3" name="Content Placeholder 2"/>
          <p:cNvSpPr>
            <a:spLocks noGrp="1"/>
          </p:cNvSpPr>
          <p:nvPr>
            <p:ph idx="1"/>
          </p:nvPr>
        </p:nvSpPr>
        <p:spPr>
          <a:xfrm>
            <a:off x="457200" y="1219200"/>
            <a:ext cx="8229600" cy="4906963"/>
          </a:xfrm>
        </p:spPr>
        <p:txBody>
          <a:bodyPr>
            <a:normAutofit/>
          </a:bodyPr>
          <a:lstStyle/>
          <a:p>
            <a:pPr marL="64008" indent="0" algn="l" rtl="0">
              <a:buNone/>
            </a:pPr>
            <a:r>
              <a:rPr lang="en-US" b="1" dirty="0" smtClean="0">
                <a:solidFill>
                  <a:schemeClr val="bg1"/>
                </a:solidFill>
              </a:rPr>
              <a:t>1. Translation of a literary passage</a:t>
            </a:r>
          </a:p>
          <a:p>
            <a:pPr algn="l" rtl="0">
              <a:buNone/>
            </a:pPr>
            <a:endParaRPr lang="en-US" b="1" dirty="0" smtClean="0">
              <a:solidFill>
                <a:schemeClr val="bg1"/>
              </a:solidFill>
            </a:endParaRPr>
          </a:p>
          <a:p>
            <a:pPr lvl="1" algn="l" rtl="0"/>
            <a:r>
              <a:rPr lang="en-US" altLang="zh-TW" dirty="0" smtClean="0">
                <a:solidFill>
                  <a:schemeClr val="bg1"/>
                </a:solidFill>
              </a:rPr>
              <a:t>Students will be asked to read a literary passage and then translate the target language into their native language</a:t>
            </a:r>
          </a:p>
          <a:p>
            <a:pPr lvl="1" algn="l" rtl="0"/>
            <a:r>
              <a:rPr lang="en-US" altLang="zh-TW" dirty="0" smtClean="0">
                <a:solidFill>
                  <a:schemeClr val="bg1"/>
                </a:solidFill>
              </a:rPr>
              <a:t>Translation may be written or spoken</a:t>
            </a:r>
          </a:p>
          <a:p>
            <a:pPr lvl="1" algn="l" rtl="0"/>
            <a:r>
              <a:rPr lang="en-US" altLang="zh-TW" dirty="0" smtClean="0">
                <a:solidFill>
                  <a:schemeClr val="bg1"/>
                </a:solidFill>
              </a:rPr>
              <a:t>Translation made by the students can show that they understand their meaning</a:t>
            </a:r>
          </a:p>
          <a:p>
            <a:pPr>
              <a:buNone/>
            </a:pPr>
            <a:endParaRPr lang="en-US" dirty="0" smtClean="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l" rtl="0"/>
            <a:r>
              <a:rPr lang="en-US" b="1" dirty="0" smtClean="0">
                <a:solidFill>
                  <a:schemeClr val="bg1"/>
                </a:solidFill>
              </a:rPr>
              <a:t>Reading comprehension questions</a:t>
            </a:r>
          </a:p>
          <a:p>
            <a:pPr lvl="1" algn="l" rtl="0"/>
            <a:r>
              <a:rPr lang="en-US" altLang="zh-TW" dirty="0" smtClean="0">
                <a:solidFill>
                  <a:schemeClr val="bg1"/>
                </a:solidFill>
              </a:rPr>
              <a:t>Students answer these questions in the target language</a:t>
            </a:r>
          </a:p>
          <a:p>
            <a:pPr lvl="1" algn="l" rtl="0"/>
            <a:r>
              <a:rPr lang="en-US" altLang="zh-TW" dirty="0" smtClean="0">
                <a:solidFill>
                  <a:schemeClr val="bg1"/>
                </a:solidFill>
              </a:rPr>
              <a:t>Answers to the questions may be:</a:t>
            </a:r>
          </a:p>
          <a:p>
            <a:pPr lvl="1" algn="l" rtl="0"/>
            <a:endParaRPr lang="en-US" sz="2000" i="1" dirty="0">
              <a:solidFill>
                <a:schemeClr val="bg1"/>
              </a:solidFill>
            </a:endParaRPr>
          </a:p>
          <a:p>
            <a:pPr lvl="1" algn="l" rtl="0"/>
            <a:endParaRPr lang="en-US" dirty="0" smtClean="0">
              <a:solidFill>
                <a:schemeClr val="bg1"/>
              </a:solidFill>
            </a:endParaRPr>
          </a:p>
          <a:p>
            <a:pPr lvl="1" algn="l" rtl="0"/>
            <a:endParaRPr lang="en-US" dirty="0" smtClean="0">
              <a:solidFill>
                <a:schemeClr val="bg1"/>
              </a:solidFill>
            </a:endParaRPr>
          </a:p>
          <a:p>
            <a:pPr algn="l" rtl="0"/>
            <a:r>
              <a:rPr lang="en-US" b="1" dirty="0" smtClean="0">
                <a:solidFill>
                  <a:schemeClr val="bg1"/>
                </a:solidFill>
              </a:rPr>
              <a:t>Antonyms / synonyms</a:t>
            </a:r>
          </a:p>
          <a:p>
            <a:pPr lvl="1" algn="l" rtl="0"/>
            <a:r>
              <a:rPr lang="en-US" dirty="0" smtClean="0">
                <a:solidFill>
                  <a:schemeClr val="bg1"/>
                </a:solidFill>
              </a:rPr>
              <a:t>Students are asked to find antonyms in the reading passage or,  to define a set of words based on their understanding of them as they occur in the reading passage</a:t>
            </a:r>
          </a:p>
          <a:p>
            <a:pPr lvl="1">
              <a:buNone/>
            </a:pPr>
            <a:endParaRPr lang="en-US" altLang="zh-TW" dirty="0" smtClean="0">
              <a:solidFill>
                <a:schemeClr val="bg1"/>
              </a:solidFill>
            </a:endParaRPr>
          </a:p>
          <a:p>
            <a:pPr>
              <a:buNone/>
            </a:pPr>
            <a:endParaRPr lang="en-US" dirty="0" smtClean="0">
              <a:solidFill>
                <a:schemeClr val="bg1"/>
              </a:solidFill>
            </a:endParaRPr>
          </a:p>
          <a:p>
            <a:endParaRPr lang="en-US" dirty="0">
              <a:solidFill>
                <a:schemeClr val="bg1"/>
              </a:solidFill>
            </a:endParaRPr>
          </a:p>
        </p:txBody>
      </p:sp>
      <p:cxnSp>
        <p:nvCxnSpPr>
          <p:cNvPr id="4" name="رابط كسهم مستقيم 3"/>
          <p:cNvCxnSpPr/>
          <p:nvPr/>
        </p:nvCxnSpPr>
        <p:spPr>
          <a:xfrm flipH="1">
            <a:off x="2819400" y="2286000"/>
            <a:ext cx="16002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رابط كسهم مستقيم 5"/>
          <p:cNvCxnSpPr/>
          <p:nvPr/>
        </p:nvCxnSpPr>
        <p:spPr>
          <a:xfrm>
            <a:off x="4419600" y="2286000"/>
            <a:ext cx="19050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رابط كسهم مستقيم 7"/>
          <p:cNvCxnSpPr/>
          <p:nvPr/>
        </p:nvCxnSpPr>
        <p:spPr>
          <a:xfrm>
            <a:off x="4419600" y="2286000"/>
            <a:ext cx="0" cy="533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مربع نص 9"/>
          <p:cNvSpPr txBox="1"/>
          <p:nvPr/>
        </p:nvSpPr>
        <p:spPr>
          <a:xfrm>
            <a:off x="3733800" y="2819400"/>
            <a:ext cx="1295400" cy="369332"/>
          </a:xfrm>
          <a:prstGeom prst="rect">
            <a:avLst/>
          </a:prstGeom>
          <a:noFill/>
        </p:spPr>
        <p:txBody>
          <a:bodyPr wrap="square" rtlCol="1">
            <a:spAutoFit/>
          </a:bodyPr>
          <a:lstStyle/>
          <a:p>
            <a:pPr algn="ctr"/>
            <a:r>
              <a:rPr lang="en-US" b="1" i="1" dirty="0" smtClean="0">
                <a:solidFill>
                  <a:schemeClr val="bg1"/>
                </a:solidFill>
              </a:rPr>
              <a:t>inferred</a:t>
            </a:r>
            <a:endParaRPr lang="ar-SA" b="1" dirty="0"/>
          </a:p>
        </p:txBody>
      </p:sp>
      <p:sp>
        <p:nvSpPr>
          <p:cNvPr id="11" name="مربع نص 10"/>
          <p:cNvSpPr txBox="1"/>
          <p:nvPr/>
        </p:nvSpPr>
        <p:spPr>
          <a:xfrm>
            <a:off x="10439400" y="2819400"/>
            <a:ext cx="184731" cy="369332"/>
          </a:xfrm>
          <a:prstGeom prst="rect">
            <a:avLst/>
          </a:prstGeom>
          <a:noFill/>
        </p:spPr>
        <p:txBody>
          <a:bodyPr wrap="none" rtlCol="1">
            <a:spAutoFit/>
          </a:bodyPr>
          <a:lstStyle/>
          <a:p>
            <a:endParaRPr lang="ar-SA"/>
          </a:p>
        </p:txBody>
      </p:sp>
      <p:sp>
        <p:nvSpPr>
          <p:cNvPr id="12" name="مربع نص 11"/>
          <p:cNvSpPr txBox="1"/>
          <p:nvPr/>
        </p:nvSpPr>
        <p:spPr>
          <a:xfrm>
            <a:off x="6172200" y="2667000"/>
            <a:ext cx="1524000" cy="523220"/>
          </a:xfrm>
          <a:prstGeom prst="rect">
            <a:avLst/>
          </a:prstGeom>
          <a:noFill/>
        </p:spPr>
        <p:txBody>
          <a:bodyPr wrap="square" rtlCol="1">
            <a:spAutoFit/>
          </a:bodyPr>
          <a:lstStyle/>
          <a:p>
            <a:r>
              <a:rPr lang="en-US" sz="1400" b="1" dirty="0" smtClean="0">
                <a:solidFill>
                  <a:schemeClr val="bg1"/>
                </a:solidFill>
              </a:rPr>
              <a:t>Related to experience</a:t>
            </a:r>
            <a:endParaRPr lang="ar-SA" sz="1400" b="1" dirty="0">
              <a:solidFill>
                <a:schemeClr val="bg1"/>
              </a:solidFill>
            </a:endParaRPr>
          </a:p>
        </p:txBody>
      </p:sp>
      <p:sp>
        <p:nvSpPr>
          <p:cNvPr id="13" name="مربع نص 12"/>
          <p:cNvSpPr txBox="1"/>
          <p:nvPr/>
        </p:nvSpPr>
        <p:spPr>
          <a:xfrm>
            <a:off x="1371600" y="2666999"/>
            <a:ext cx="1447800" cy="461665"/>
          </a:xfrm>
          <a:prstGeom prst="rect">
            <a:avLst/>
          </a:prstGeom>
          <a:noFill/>
        </p:spPr>
        <p:txBody>
          <a:bodyPr wrap="square" rtlCol="1">
            <a:spAutoFit/>
          </a:bodyPr>
          <a:lstStyle>
            <a:defPPr>
              <a:defRPr lang="en-US"/>
            </a:defPPr>
            <a:lvl1pPr>
              <a:defRPr sz="1200" b="1">
                <a:solidFill>
                  <a:schemeClr val="bg1"/>
                </a:solidFill>
              </a:defRPr>
            </a:lvl1pPr>
          </a:lstStyle>
          <a:p>
            <a:r>
              <a:rPr lang="en-US" dirty="0"/>
              <a:t>Contained in the text</a:t>
            </a: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lgn="l" rtl="0"/>
            <a:r>
              <a:rPr lang="en-US" b="1" dirty="0" smtClean="0">
                <a:solidFill>
                  <a:schemeClr val="bg1"/>
                </a:solidFill>
              </a:rPr>
              <a:t>Cognates</a:t>
            </a:r>
          </a:p>
          <a:p>
            <a:pPr lvl="1" algn="l" rtl="0"/>
            <a:r>
              <a:rPr lang="en-US" dirty="0" smtClean="0">
                <a:solidFill>
                  <a:schemeClr val="bg1"/>
                </a:solidFill>
              </a:rPr>
              <a:t>Recognize cognates by learning the spelling or sound patterns that correspond between the language</a:t>
            </a:r>
          </a:p>
          <a:p>
            <a:pPr lvl="1" algn="l" rtl="0"/>
            <a:r>
              <a:rPr lang="en-US" dirty="0" smtClean="0">
                <a:solidFill>
                  <a:schemeClr val="bg1"/>
                </a:solidFill>
              </a:rPr>
              <a:t>Students also asked to memorize words that look like cognates but have meanings in the target language that are different from those in the native language </a:t>
            </a:r>
          </a:p>
          <a:p>
            <a:pPr algn="l" rtl="0"/>
            <a:r>
              <a:rPr lang="en-US" b="1" dirty="0" smtClean="0">
                <a:solidFill>
                  <a:schemeClr val="bg1"/>
                </a:solidFill>
              </a:rPr>
              <a:t>Deductive application of rule</a:t>
            </a:r>
            <a:endParaRPr lang="en-US" dirty="0" smtClean="0">
              <a:solidFill>
                <a:schemeClr val="bg1"/>
              </a:solidFill>
            </a:endParaRPr>
          </a:p>
          <a:p>
            <a:pPr lvl="1" algn="l" rtl="0"/>
            <a:r>
              <a:rPr lang="en-US" altLang="zh-TW" dirty="0" smtClean="0">
                <a:solidFill>
                  <a:schemeClr val="bg1"/>
                </a:solidFill>
              </a:rPr>
              <a:t>It is important for students to learn about the forms(grammar rules) of the target language</a:t>
            </a:r>
          </a:p>
          <a:p>
            <a:pPr lvl="1" algn="l" rtl="0"/>
            <a:r>
              <a:rPr lang="en-US" altLang="zh-TW" dirty="0" smtClean="0">
                <a:solidFill>
                  <a:schemeClr val="bg1"/>
                </a:solidFill>
              </a:rPr>
              <a:t>Grammar rules are presented with examples</a:t>
            </a:r>
          </a:p>
          <a:p>
            <a:pPr lvl="1" algn="l" rtl="0"/>
            <a:r>
              <a:rPr lang="en-US" altLang="zh-TW" dirty="0" smtClean="0">
                <a:solidFill>
                  <a:schemeClr val="bg1"/>
                </a:solidFill>
              </a:rPr>
              <a:t>Students are asked to apply the rules on examples they are given</a:t>
            </a:r>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endParaRPr lang="en-US" b="1" dirty="0" smtClean="0">
              <a:solidFill>
                <a:schemeClr val="bg1"/>
              </a:solidFill>
            </a:endParaRPr>
          </a:p>
          <a:p>
            <a:pPr algn="l" rtl="0"/>
            <a:r>
              <a:rPr lang="en-US" b="1" dirty="0" smtClean="0">
                <a:solidFill>
                  <a:schemeClr val="bg1"/>
                </a:solidFill>
              </a:rPr>
              <a:t>Fill in the blank</a:t>
            </a:r>
          </a:p>
          <a:p>
            <a:pPr lvl="1" algn="l" rtl="0"/>
            <a:r>
              <a:rPr lang="en-US" altLang="zh-TW" dirty="0" smtClean="0">
                <a:solidFill>
                  <a:schemeClr val="bg1"/>
                </a:solidFill>
              </a:rPr>
              <a:t>Teacher give students sentences with word missing.</a:t>
            </a:r>
          </a:p>
          <a:p>
            <a:pPr lvl="1" algn="l" rtl="0"/>
            <a:r>
              <a:rPr lang="en-US" altLang="zh-TW" dirty="0" smtClean="0">
                <a:solidFill>
                  <a:schemeClr val="bg1"/>
                </a:solidFill>
              </a:rPr>
              <a:t>Students should fill in the blanks with the new vocabulary or with a particular grammar type</a:t>
            </a:r>
            <a:endParaRPr lang="en-US" dirty="0" smtClean="0">
              <a:solidFill>
                <a:schemeClr val="bg1"/>
              </a:solidFill>
            </a:endParaRPr>
          </a:p>
          <a:p>
            <a:pPr algn="l" rtl="0"/>
            <a:r>
              <a:rPr lang="en-US" b="1" dirty="0" smtClean="0">
                <a:solidFill>
                  <a:schemeClr val="bg1"/>
                </a:solidFill>
              </a:rPr>
              <a:t>Memorization</a:t>
            </a:r>
          </a:p>
          <a:p>
            <a:pPr lvl="1" algn="l" rtl="0"/>
            <a:r>
              <a:rPr lang="en-US" altLang="zh-TW" dirty="0" smtClean="0">
                <a:solidFill>
                  <a:schemeClr val="bg1"/>
                </a:solidFill>
              </a:rPr>
              <a:t>Students are asked to memorize new words, grammatical rules, and verb conjugation</a:t>
            </a:r>
            <a:endParaRPr lang="en-US" dirty="0" smtClean="0">
              <a:solidFill>
                <a:schemeClr val="bg1"/>
              </a:solidFill>
            </a:endParaRPr>
          </a:p>
          <a:p>
            <a:pPr>
              <a:buNone/>
            </a:pPr>
            <a:endParaRPr lang="en-US" dirty="0" smtClean="0">
              <a:solidFill>
                <a:schemeClr val="bg1"/>
              </a:solidFill>
            </a:endParaRPr>
          </a:p>
          <a:p>
            <a:endParaRPr 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endParaRPr lang="en-US" b="1" dirty="0" smtClean="0">
              <a:solidFill>
                <a:schemeClr val="bg1"/>
              </a:solidFill>
            </a:endParaRPr>
          </a:p>
          <a:p>
            <a:pPr algn="l" rtl="0"/>
            <a:r>
              <a:rPr lang="en-US" b="1" dirty="0" smtClean="0">
                <a:solidFill>
                  <a:schemeClr val="bg1"/>
                </a:solidFill>
              </a:rPr>
              <a:t>Use the words in sentences</a:t>
            </a:r>
          </a:p>
          <a:p>
            <a:pPr lvl="1" algn="l" rtl="0"/>
            <a:r>
              <a:rPr lang="en-US" dirty="0" smtClean="0">
                <a:solidFill>
                  <a:schemeClr val="bg1"/>
                </a:solidFill>
              </a:rPr>
              <a:t> </a:t>
            </a:r>
            <a:r>
              <a:rPr lang="en-US" altLang="zh-TW" dirty="0" smtClean="0">
                <a:solidFill>
                  <a:schemeClr val="bg1"/>
                </a:solidFill>
              </a:rPr>
              <a:t>Students are asked to make up sentences with the new words they learn in the text</a:t>
            </a:r>
          </a:p>
          <a:p>
            <a:pPr lvl="1" algn="l" rtl="0"/>
            <a:r>
              <a:rPr lang="en-US" altLang="zh-TW" dirty="0" smtClean="0">
                <a:solidFill>
                  <a:schemeClr val="bg1"/>
                </a:solidFill>
              </a:rPr>
              <a:t>This technique can show whether students really understand the new words</a:t>
            </a:r>
            <a:endParaRPr lang="en-US" dirty="0" smtClean="0">
              <a:solidFill>
                <a:schemeClr val="bg1"/>
              </a:solidFill>
            </a:endParaRPr>
          </a:p>
          <a:p>
            <a:pPr algn="l" rtl="0"/>
            <a:r>
              <a:rPr lang="en-US" b="1" dirty="0" smtClean="0">
                <a:solidFill>
                  <a:schemeClr val="bg1"/>
                </a:solidFill>
              </a:rPr>
              <a:t>Composition</a:t>
            </a:r>
          </a:p>
          <a:p>
            <a:pPr lvl="1" algn="l" rtl="0"/>
            <a:r>
              <a:rPr lang="en-US" altLang="zh-TW" dirty="0" smtClean="0">
                <a:solidFill>
                  <a:schemeClr val="bg1"/>
                </a:solidFill>
              </a:rPr>
              <a:t>Students are asked to write a composition in the target language</a:t>
            </a:r>
          </a:p>
          <a:p>
            <a:pPr lvl="1" algn="l" rtl="0"/>
            <a:r>
              <a:rPr lang="en-US" altLang="zh-TW" dirty="0" smtClean="0">
                <a:solidFill>
                  <a:schemeClr val="bg1"/>
                </a:solidFill>
              </a:rPr>
              <a:t>The topic is based on some aspect of the reading passage</a:t>
            </a:r>
            <a:endParaRPr lang="en-US" dirty="0" smtClean="0">
              <a:solidFill>
                <a:schemeClr val="bg1"/>
              </a:solidFill>
            </a:endParaRPr>
          </a:p>
          <a:p>
            <a:pPr algn="l" rtl="0"/>
            <a:endParaRPr 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ADVANTAGES</a:t>
            </a:r>
            <a:endParaRPr lang="en-US" dirty="0">
              <a:solidFill>
                <a:schemeClr val="bg1"/>
              </a:solidFill>
            </a:endParaRPr>
          </a:p>
        </p:txBody>
      </p:sp>
      <p:sp>
        <p:nvSpPr>
          <p:cNvPr id="3" name="Content Placeholder 2"/>
          <p:cNvSpPr>
            <a:spLocks noGrp="1"/>
          </p:cNvSpPr>
          <p:nvPr>
            <p:ph idx="1"/>
          </p:nvPr>
        </p:nvSpPr>
        <p:spPr/>
        <p:txBody>
          <a:bodyPr/>
          <a:lstStyle/>
          <a:p>
            <a:pPr algn="l" rtl="0"/>
            <a:r>
              <a:rPr lang="en-US" altLang="zh-TW" dirty="0" smtClean="0">
                <a:solidFill>
                  <a:schemeClr val="bg1"/>
                </a:solidFill>
              </a:rPr>
              <a:t>An effective way for application of grammar and sentence structure</a:t>
            </a:r>
          </a:p>
          <a:p>
            <a:pPr algn="l" rtl="0">
              <a:buNone/>
            </a:pPr>
            <a:endParaRPr lang="en-US" altLang="zh-TW" dirty="0" smtClean="0">
              <a:solidFill>
                <a:schemeClr val="bg1"/>
              </a:solidFill>
            </a:endParaRPr>
          </a:p>
          <a:p>
            <a:pPr algn="l" rtl="0"/>
            <a:r>
              <a:rPr lang="en-US" altLang="zh-TW" dirty="0" smtClean="0">
                <a:solidFill>
                  <a:schemeClr val="bg1"/>
                </a:solidFill>
              </a:rPr>
              <a:t>Teacher’s labor is saved.</a:t>
            </a:r>
          </a:p>
          <a:p>
            <a:pPr algn="l" rtl="0"/>
            <a:r>
              <a:rPr lang="en-US" altLang="zh-TW" dirty="0" smtClean="0">
                <a:solidFill>
                  <a:schemeClr val="bg1"/>
                </a:solidFill>
              </a:rPr>
              <a:t>Phraseology of the target language is quickly explained through translation.</a:t>
            </a:r>
          </a:p>
          <a:p>
            <a:pPr algn="l" rtl="0"/>
            <a:r>
              <a:rPr lang="en-US" altLang="zh-TW" dirty="0" smtClean="0">
                <a:solidFill>
                  <a:schemeClr val="bg1"/>
                </a:solidFill>
              </a:rPr>
              <a:t>Least stressful for students as they use their native language.</a:t>
            </a:r>
          </a:p>
          <a:p>
            <a:pPr algn="l" rtl="0"/>
            <a:endParaRPr 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DISADVANTAGES</a:t>
            </a:r>
            <a:endParaRPr lang="en-US" dirty="0">
              <a:solidFill>
                <a:schemeClr val="bg1"/>
              </a:solidFill>
            </a:endParaRPr>
          </a:p>
        </p:txBody>
      </p:sp>
      <p:sp>
        <p:nvSpPr>
          <p:cNvPr id="3" name="Content Placeholder 2"/>
          <p:cNvSpPr>
            <a:spLocks noGrp="1"/>
          </p:cNvSpPr>
          <p:nvPr>
            <p:ph idx="1"/>
          </p:nvPr>
        </p:nvSpPr>
        <p:spPr>
          <a:xfrm>
            <a:off x="457200" y="1524000"/>
            <a:ext cx="8229600" cy="4572000"/>
          </a:xfrm>
        </p:spPr>
        <p:txBody>
          <a:bodyPr>
            <a:normAutofit/>
          </a:bodyPr>
          <a:lstStyle/>
          <a:p>
            <a:pPr algn="l" rtl="0"/>
            <a:r>
              <a:rPr lang="en-US" altLang="zh-TW" sz="2400" dirty="0" smtClean="0">
                <a:solidFill>
                  <a:schemeClr val="bg1"/>
                </a:solidFill>
                <a:latin typeface="Constantia" pitchFamily="18" charset="0"/>
              </a:rPr>
              <a:t>Wrong idea of what language is.</a:t>
            </a:r>
          </a:p>
          <a:p>
            <a:pPr algn="l" rtl="0"/>
            <a:r>
              <a:rPr lang="en-US" altLang="zh-TW" sz="2400" dirty="0" smtClean="0">
                <a:solidFill>
                  <a:schemeClr val="bg1"/>
                </a:solidFill>
                <a:latin typeface="Constantia" pitchFamily="18" charset="0"/>
              </a:rPr>
              <a:t>Unnatural method. It starts with the teaching of  reading not listening.</a:t>
            </a:r>
          </a:p>
          <a:p>
            <a:pPr algn="l" rtl="0"/>
            <a:r>
              <a:rPr lang="en-US" altLang="zh-TW" sz="2400" dirty="0" smtClean="0">
                <a:solidFill>
                  <a:schemeClr val="bg1"/>
                </a:solidFill>
                <a:latin typeface="Constantia" pitchFamily="18" charset="0"/>
              </a:rPr>
              <a:t>Speech is neglected as it lays emphasis on reading and writing.</a:t>
            </a:r>
          </a:p>
          <a:p>
            <a:pPr algn="l" rtl="0"/>
            <a:r>
              <a:rPr lang="en-US" altLang="zh-TW" sz="2400" dirty="0" smtClean="0">
                <a:solidFill>
                  <a:schemeClr val="bg1"/>
                </a:solidFill>
                <a:latin typeface="Constantia" pitchFamily="18" charset="0"/>
              </a:rPr>
              <a:t>It does not give  pattern practice.</a:t>
            </a:r>
          </a:p>
          <a:p>
            <a:pPr algn="l" rtl="0"/>
            <a:r>
              <a:rPr lang="en-US" altLang="zh-TW" sz="2400" dirty="0" smtClean="0">
                <a:solidFill>
                  <a:schemeClr val="bg1"/>
                </a:solidFill>
                <a:latin typeface="Constantia" pitchFamily="18" charset="0"/>
              </a:rPr>
              <a:t>Less learners’ motivation</a:t>
            </a:r>
          </a:p>
          <a:p>
            <a:pPr algn="l" rtl="0">
              <a:buNone/>
            </a:pPr>
            <a:endParaRPr lang="en-US" altLang="zh-TW" sz="2400" dirty="0" smtClean="0">
              <a:solidFill>
                <a:schemeClr val="bg1"/>
              </a:solidFill>
              <a:latin typeface="Constantia" pitchFamily="18" charset="0"/>
            </a:endParaRPr>
          </a:p>
          <a:p>
            <a:pPr algn="l" rtl="0"/>
            <a:r>
              <a:rPr lang="en-US" altLang="zh-TW" sz="2400" dirty="0" smtClean="0">
                <a:solidFill>
                  <a:schemeClr val="bg1"/>
                </a:solidFill>
                <a:latin typeface="Constantia" pitchFamily="18" charset="0"/>
              </a:rPr>
              <a:t>Create frustration for learners</a:t>
            </a:r>
          </a:p>
          <a:p>
            <a:pPr algn="l" rtl="0"/>
            <a:endParaRPr lang="en-US" sz="2400" dirty="0">
              <a:solidFill>
                <a:schemeClr val="bg1"/>
              </a:solidFill>
              <a:latin typeface="Constanti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81000" y="1600200"/>
            <a:ext cx="8229600" cy="4876800"/>
          </a:xfrm>
        </p:spPr>
        <p:txBody>
          <a:bodyPr>
            <a:normAutofit/>
          </a:bodyPr>
          <a:lstStyle/>
          <a:p>
            <a:pPr marL="274320" lvl="0" indent="-274320" algn="just">
              <a:spcBef>
                <a:spcPts val="600"/>
              </a:spcBef>
              <a:buClr>
                <a:srgbClr val="727CA3"/>
              </a:buClr>
              <a:buSzPct val="76000"/>
              <a:buFont typeface="Wingdings 3"/>
              <a:buChar char=""/>
            </a:pPr>
            <a:r>
              <a:rPr lang="en-US" sz="2800" b="1" dirty="0">
                <a:solidFill>
                  <a:prstClr val="black"/>
                </a:solidFill>
                <a:latin typeface="Gill Sans MT"/>
              </a:rPr>
              <a:t>The Grammar Translation Method is not new. It has had different names, but it has been used by language teachers for many years. At one time it was called the Classical Method Since it was first used in teaching of classical languages . This method was used for the purpose of helping students read and appreciate foreign language literature . </a:t>
            </a:r>
            <a:r>
              <a:rPr lang="en-US" sz="2800" b="1" dirty="0" smtClean="0">
                <a:solidFill>
                  <a:prstClr val="black"/>
                </a:solidFill>
                <a:latin typeface="Gill Sans MT"/>
              </a:rPr>
              <a:t>                 </a:t>
            </a:r>
            <a:endParaRPr lang="ar-IQ" sz="2800" b="1" dirty="0">
              <a:solidFill>
                <a:prstClr val="black"/>
              </a:solidFill>
              <a:latin typeface="Gill Sans MT"/>
              <a:cs typeface="Arial"/>
            </a:endParaRPr>
          </a:p>
          <a:p>
            <a:pPr algn="l" rtl="0"/>
            <a:endParaRPr lang="en-US" dirty="0" smtClean="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PRINCIPLES</a:t>
            </a:r>
            <a:endParaRPr lang="ar-IQ" dirty="0"/>
          </a:p>
        </p:txBody>
      </p:sp>
      <p:sp>
        <p:nvSpPr>
          <p:cNvPr id="3" name="عنصر نائب للمحتوى 2"/>
          <p:cNvSpPr>
            <a:spLocks noGrp="1"/>
          </p:cNvSpPr>
          <p:nvPr>
            <p:ph idx="1"/>
          </p:nvPr>
        </p:nvSpPr>
        <p:spPr>
          <a:xfrm>
            <a:off x="457200" y="1828800"/>
            <a:ext cx="8229600" cy="4572000"/>
          </a:xfrm>
        </p:spPr>
        <p:txBody>
          <a:bodyPr/>
          <a:lstStyle/>
          <a:p>
            <a:pPr marL="274320" lvl="0" indent="-274320" algn="l">
              <a:spcBef>
                <a:spcPts val="600"/>
              </a:spcBef>
              <a:buClr>
                <a:srgbClr val="727CA3"/>
              </a:buClr>
              <a:buSzPct val="76000"/>
              <a:buFont typeface="Wingdings 3"/>
              <a:buChar char=""/>
            </a:pPr>
            <a:r>
              <a:rPr lang="en-US" sz="2600" dirty="0" smtClean="0">
                <a:solidFill>
                  <a:prstClr val="black"/>
                </a:solidFill>
                <a:latin typeface="Gill Sans MT"/>
              </a:rPr>
              <a:t>-</a:t>
            </a:r>
            <a:r>
              <a:rPr lang="en-US" sz="2600" dirty="0">
                <a:solidFill>
                  <a:prstClr val="black"/>
                </a:solidFill>
                <a:latin typeface="Gill Sans MT"/>
              </a:rPr>
              <a:t>The ability to communicate </a:t>
            </a:r>
            <a:r>
              <a:rPr lang="en-US" sz="2600" dirty="0" smtClean="0">
                <a:solidFill>
                  <a:prstClr val="black"/>
                </a:solidFill>
                <a:latin typeface="Gill Sans MT"/>
              </a:rPr>
              <a:t>( speaking ) in </a:t>
            </a:r>
            <a:r>
              <a:rPr lang="en-US" sz="2600" dirty="0">
                <a:solidFill>
                  <a:prstClr val="black"/>
                </a:solidFill>
                <a:latin typeface="Gill Sans MT"/>
              </a:rPr>
              <a:t>the target language is not a goal of foreign language instruction.</a:t>
            </a:r>
          </a:p>
          <a:p>
            <a:pPr marL="274320" lvl="0" indent="-274320" algn="l">
              <a:spcBef>
                <a:spcPts val="600"/>
              </a:spcBef>
              <a:buClr>
                <a:srgbClr val="727CA3"/>
              </a:buClr>
              <a:buSzPct val="76000"/>
              <a:buFont typeface="Wingdings 3"/>
              <a:buChar char=""/>
            </a:pPr>
            <a:endParaRPr lang="en-US" sz="2600" dirty="0" smtClean="0">
              <a:solidFill>
                <a:prstClr val="black"/>
              </a:solidFill>
              <a:latin typeface="Gill Sans MT"/>
            </a:endParaRPr>
          </a:p>
          <a:p>
            <a:pPr marL="274320" lvl="0" indent="-274320" algn="l">
              <a:spcBef>
                <a:spcPts val="600"/>
              </a:spcBef>
              <a:buClr>
                <a:srgbClr val="727CA3"/>
              </a:buClr>
              <a:buSzPct val="76000"/>
              <a:buFont typeface="Wingdings 3"/>
              <a:buChar char=""/>
            </a:pPr>
            <a:r>
              <a:rPr lang="en-US" sz="2600" dirty="0" smtClean="0">
                <a:solidFill>
                  <a:prstClr val="black"/>
                </a:solidFill>
                <a:latin typeface="Gill Sans MT"/>
              </a:rPr>
              <a:t>-The </a:t>
            </a:r>
            <a:r>
              <a:rPr lang="en-US" sz="2600" dirty="0">
                <a:solidFill>
                  <a:prstClr val="black"/>
                </a:solidFill>
                <a:latin typeface="Gill Sans MT"/>
              </a:rPr>
              <a:t>primary skills to be developed are reading and writing . Little attention is given to speaking </a:t>
            </a:r>
            <a:r>
              <a:rPr lang="en-US" sz="2600" dirty="0" smtClean="0">
                <a:solidFill>
                  <a:prstClr val="black"/>
                </a:solidFill>
                <a:latin typeface="Gill Sans MT"/>
              </a:rPr>
              <a:t>and </a:t>
            </a:r>
            <a:r>
              <a:rPr lang="en-US" sz="2600" dirty="0">
                <a:solidFill>
                  <a:prstClr val="black"/>
                </a:solidFill>
                <a:latin typeface="Gill Sans MT"/>
              </a:rPr>
              <a:t>listening and almost none to pronunciation.</a:t>
            </a:r>
          </a:p>
          <a:p>
            <a:pPr marL="274320" lvl="0" indent="-274320" algn="l">
              <a:spcBef>
                <a:spcPts val="600"/>
              </a:spcBef>
              <a:buClr>
                <a:srgbClr val="727CA3"/>
              </a:buClr>
              <a:buSzPct val="76000"/>
              <a:buFont typeface="Wingdings 3"/>
              <a:buChar char=""/>
            </a:pPr>
            <a:endParaRPr lang="en-US" sz="2600" dirty="0" smtClean="0">
              <a:solidFill>
                <a:prstClr val="black"/>
              </a:solidFill>
              <a:latin typeface="Gill Sans MT"/>
            </a:endParaRPr>
          </a:p>
          <a:p>
            <a:pPr marL="274320" lvl="0" indent="-274320" algn="l">
              <a:spcBef>
                <a:spcPts val="600"/>
              </a:spcBef>
              <a:buClr>
                <a:srgbClr val="727CA3"/>
              </a:buClr>
              <a:buSzPct val="76000"/>
              <a:buFont typeface="Wingdings 3"/>
              <a:buChar char=""/>
            </a:pPr>
            <a:r>
              <a:rPr lang="en-US" sz="2600" dirty="0" smtClean="0">
                <a:solidFill>
                  <a:prstClr val="black"/>
                </a:solidFill>
                <a:latin typeface="Gill Sans MT"/>
              </a:rPr>
              <a:t>-The </a:t>
            </a:r>
            <a:r>
              <a:rPr lang="en-US" sz="2600" dirty="0">
                <a:solidFill>
                  <a:prstClr val="black"/>
                </a:solidFill>
                <a:latin typeface="Gill Sans MT"/>
              </a:rPr>
              <a:t>teacher is the authority in the classroom .It is very important the students get the correct answer. </a:t>
            </a:r>
            <a:endParaRPr lang="ar-IQ" sz="2600" dirty="0">
              <a:solidFill>
                <a:prstClr val="black"/>
              </a:solidFill>
              <a:latin typeface="Gill Sans MT"/>
              <a:cs typeface="Arial"/>
            </a:endParaRPr>
          </a:p>
          <a:p>
            <a:endParaRPr lang="ar-IQ" dirty="0"/>
          </a:p>
        </p:txBody>
      </p:sp>
    </p:spTree>
    <p:extLst>
      <p:ext uri="{BB962C8B-B14F-4D97-AF65-F5344CB8AC3E}">
        <p14:creationId xmlns:p14="http://schemas.microsoft.com/office/powerpoint/2010/main" val="4081004380"/>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chimes.wav"/>
          </p:stSnd>
        </p:sndAc>
      </p:transition>
    </mc:Choice>
    <mc:Fallback xmlns="">
      <p:transition spd="slow">
        <p:fade/>
        <p:sndAc>
          <p:stSnd>
            <p:snd r:embed="rId3" name="chimes.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marL="274320" lvl="0" indent="-274320" algn="l">
              <a:spcBef>
                <a:spcPts val="600"/>
              </a:spcBef>
              <a:buClr>
                <a:srgbClr val="727CA3"/>
              </a:buClr>
              <a:buSzPct val="76000"/>
              <a:buFont typeface="Wingdings 3"/>
              <a:buChar char=""/>
            </a:pPr>
            <a:r>
              <a:rPr lang="en-US" dirty="0" smtClean="0">
                <a:solidFill>
                  <a:prstClr val="black"/>
                </a:solidFill>
                <a:latin typeface="Gill Sans MT"/>
              </a:rPr>
              <a:t>-It </a:t>
            </a:r>
            <a:r>
              <a:rPr lang="en-US" dirty="0">
                <a:solidFill>
                  <a:prstClr val="black"/>
                </a:solidFill>
                <a:latin typeface="Gill Sans MT"/>
              </a:rPr>
              <a:t>is possible to find native language equivalents for all target languages words .</a:t>
            </a:r>
          </a:p>
          <a:p>
            <a:pPr marL="274320" lvl="0" indent="-274320" algn="l">
              <a:spcBef>
                <a:spcPts val="600"/>
              </a:spcBef>
              <a:buClr>
                <a:srgbClr val="727CA3"/>
              </a:buClr>
              <a:buSzPct val="76000"/>
              <a:buFont typeface="Wingdings 3"/>
              <a:buChar char=""/>
            </a:pPr>
            <a:endParaRPr lang="en-US" sz="2600" b="1" dirty="0">
              <a:solidFill>
                <a:prstClr val="black"/>
              </a:solidFill>
              <a:latin typeface="Gill Sans MT"/>
            </a:endParaRPr>
          </a:p>
          <a:p>
            <a:pPr lvl="0" algn="l" rtl="0">
              <a:buClr>
                <a:srgbClr val="FF388C"/>
              </a:buClr>
            </a:pPr>
            <a:r>
              <a:rPr lang="en-US" sz="3600" dirty="0" smtClean="0">
                <a:solidFill>
                  <a:prstClr val="black"/>
                </a:solidFill>
                <a:latin typeface="Baskerville Old Face" pitchFamily="18" charset="0"/>
              </a:rPr>
              <a:t>The </a:t>
            </a:r>
            <a:r>
              <a:rPr lang="en-US" sz="3600" dirty="0">
                <a:solidFill>
                  <a:prstClr val="black"/>
                </a:solidFill>
                <a:latin typeface="Baskerville Old Face" pitchFamily="18" charset="0"/>
              </a:rPr>
              <a:t>primary skills to be improved are </a:t>
            </a:r>
            <a:r>
              <a:rPr lang="en-US" sz="3600" i="1" dirty="0">
                <a:solidFill>
                  <a:prstClr val="black"/>
                </a:solidFill>
                <a:latin typeface="Baskerville Old Face" pitchFamily="18" charset="0"/>
              </a:rPr>
              <a:t>reading and writing</a:t>
            </a:r>
            <a:r>
              <a:rPr lang="en-US" sz="3600" dirty="0">
                <a:solidFill>
                  <a:prstClr val="black"/>
                </a:solidFill>
                <a:latin typeface="Baskerville Old Face" pitchFamily="18" charset="0"/>
              </a:rPr>
              <a:t>.</a:t>
            </a:r>
          </a:p>
          <a:p>
            <a:pPr lvl="0" algn="l" rtl="0">
              <a:buClr>
                <a:srgbClr val="FF388C"/>
              </a:buClr>
            </a:pPr>
            <a:r>
              <a:rPr lang="en-US" sz="3600" dirty="0">
                <a:solidFill>
                  <a:prstClr val="black"/>
                </a:solidFill>
                <a:latin typeface="Baskerville Old Face" pitchFamily="18" charset="0"/>
              </a:rPr>
              <a:t>Its focus is on accuracy (</a:t>
            </a:r>
            <a:r>
              <a:rPr lang="en-US" sz="2000" dirty="0">
                <a:solidFill>
                  <a:prstClr val="black"/>
                </a:solidFill>
                <a:latin typeface="Baskerville Old Face" pitchFamily="18" charset="0"/>
              </a:rPr>
              <a:t>grammatical correctness</a:t>
            </a:r>
            <a:r>
              <a:rPr lang="en-US" sz="3600" dirty="0">
                <a:solidFill>
                  <a:prstClr val="black"/>
                </a:solidFill>
                <a:latin typeface="Baskerville Old Face" pitchFamily="18" charset="0"/>
              </a:rPr>
              <a:t>) and not fluency.</a:t>
            </a:r>
          </a:p>
          <a:p>
            <a:pPr lvl="0" algn="l" rtl="0">
              <a:buClr>
                <a:srgbClr val="FF388C"/>
              </a:buClr>
            </a:pPr>
            <a:r>
              <a:rPr lang="en-US" sz="3600" dirty="0">
                <a:solidFill>
                  <a:prstClr val="black"/>
                </a:solidFill>
                <a:latin typeface="Baskerville Old Face" pitchFamily="18" charset="0"/>
              </a:rPr>
              <a:t>Students should be conscious of the grammatical rule of the target language.</a:t>
            </a:r>
          </a:p>
          <a:p>
            <a:pPr lvl="0" algn="l" rtl="0">
              <a:buClr>
                <a:srgbClr val="FF388C"/>
              </a:buClr>
            </a:pPr>
            <a:endParaRPr lang="en-US" sz="3600" dirty="0">
              <a:solidFill>
                <a:prstClr val="black"/>
              </a:solidFill>
              <a:latin typeface="Baskerville Old Face" pitchFamily="18" charset="0"/>
            </a:endParaRPr>
          </a:p>
          <a:p>
            <a:pPr marL="274320" lvl="0" indent="-274320" algn="l">
              <a:spcBef>
                <a:spcPts val="600"/>
              </a:spcBef>
              <a:buClr>
                <a:srgbClr val="727CA3"/>
              </a:buClr>
              <a:buSzPct val="76000"/>
              <a:buFont typeface="Wingdings 3"/>
              <a:buChar char=""/>
            </a:pPr>
            <a:endParaRPr lang="en-US" sz="2600" b="1" dirty="0">
              <a:solidFill>
                <a:prstClr val="black"/>
              </a:solidFill>
              <a:latin typeface="Gill Sans MT"/>
            </a:endParaRPr>
          </a:p>
          <a:p>
            <a:pPr marL="274320" lvl="0" indent="-274320" algn="l">
              <a:spcBef>
                <a:spcPts val="600"/>
              </a:spcBef>
              <a:buClr>
                <a:srgbClr val="727CA3"/>
              </a:buClr>
              <a:buSzPct val="76000"/>
              <a:buFont typeface="Wingdings 3"/>
              <a:buChar char=""/>
            </a:pPr>
            <a:endParaRPr lang="en-US" sz="2600" b="1" dirty="0">
              <a:solidFill>
                <a:prstClr val="black"/>
              </a:solidFill>
              <a:latin typeface="Gill Sans MT"/>
            </a:endParaRPr>
          </a:p>
          <a:p>
            <a:pPr marL="274320" lvl="0" indent="-274320" algn="l">
              <a:spcBef>
                <a:spcPts val="600"/>
              </a:spcBef>
              <a:buClr>
                <a:srgbClr val="727CA3"/>
              </a:buClr>
              <a:buSzPct val="76000"/>
              <a:buFont typeface="Wingdings 3"/>
              <a:buChar char=""/>
            </a:pPr>
            <a:endParaRPr lang="en-US" sz="2600" b="1" dirty="0">
              <a:solidFill>
                <a:prstClr val="black"/>
              </a:solidFill>
              <a:latin typeface="Gill Sans MT"/>
            </a:endParaRPr>
          </a:p>
          <a:p>
            <a:pPr marL="274320" lvl="0" indent="-274320" algn="l">
              <a:spcBef>
                <a:spcPts val="600"/>
              </a:spcBef>
              <a:buClr>
                <a:srgbClr val="727CA3"/>
              </a:buClr>
              <a:buSzPct val="76000"/>
              <a:buFont typeface="Wingdings 3"/>
              <a:buChar char=""/>
            </a:pPr>
            <a:endParaRPr lang="ar-IQ" sz="2600" dirty="0">
              <a:solidFill>
                <a:prstClr val="black"/>
              </a:solidFill>
              <a:latin typeface="Gill Sans MT"/>
              <a:cs typeface="Arial"/>
            </a:endParaRPr>
          </a:p>
          <a:p>
            <a:endParaRPr lang="ar-IQ" dirty="0"/>
          </a:p>
        </p:txBody>
      </p:sp>
    </p:spTree>
    <p:extLst>
      <p:ext uri="{BB962C8B-B14F-4D97-AF65-F5344CB8AC3E}">
        <p14:creationId xmlns:p14="http://schemas.microsoft.com/office/powerpoint/2010/main" val="3260556395"/>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chimes.wav"/>
          </p:stSnd>
        </p:sndAc>
      </p:transition>
    </mc:Choice>
    <mc:Fallback xmlns="">
      <p:transition spd="slow">
        <p:fade/>
        <p:sndAc>
          <p:stSnd>
            <p:snd r:embed="rId3"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lvl="0" algn="l" rtl="0">
              <a:buClr>
                <a:srgbClr val="FF388C"/>
              </a:buClr>
            </a:pPr>
            <a:r>
              <a:rPr lang="en-US" dirty="0">
                <a:solidFill>
                  <a:prstClr val="black"/>
                </a:solidFill>
                <a:latin typeface="Baskerville Old Face" pitchFamily="18" charset="0"/>
              </a:rPr>
              <a:t>Literary language is superior to the spoken language.  Students study literature and fine arts</a:t>
            </a:r>
            <a:r>
              <a:rPr lang="en-US" dirty="0" smtClean="0">
                <a:solidFill>
                  <a:prstClr val="black"/>
                </a:solidFill>
                <a:latin typeface="Baskerville Old Face" pitchFamily="18" charset="0"/>
              </a:rPr>
              <a:t>.</a:t>
            </a:r>
          </a:p>
          <a:p>
            <a:pPr lvl="0" algn="l" rtl="0">
              <a:buClr>
                <a:srgbClr val="FF388C"/>
              </a:buClr>
            </a:pPr>
            <a:endParaRPr lang="en-US" dirty="0">
              <a:solidFill>
                <a:prstClr val="black"/>
              </a:solidFill>
              <a:latin typeface="Baskerville Old Face" pitchFamily="18" charset="0"/>
            </a:endParaRPr>
          </a:p>
          <a:p>
            <a:pPr lvl="0" algn="l" rtl="0">
              <a:buClr>
                <a:srgbClr val="FF388C"/>
              </a:buClr>
            </a:pPr>
            <a:endParaRPr lang="en-US" dirty="0">
              <a:solidFill>
                <a:prstClr val="black"/>
              </a:solidFill>
              <a:latin typeface="Baskerville Old Face" pitchFamily="18" charset="0"/>
            </a:endParaRPr>
          </a:p>
          <a:p>
            <a:pPr lvl="0" algn="l" rtl="0">
              <a:buClr>
                <a:srgbClr val="FF388C"/>
              </a:buClr>
            </a:pPr>
            <a:r>
              <a:rPr lang="en-US" dirty="0">
                <a:solidFill>
                  <a:prstClr val="black"/>
                </a:solidFill>
                <a:latin typeface="Baskerville Old Face" pitchFamily="18" charset="0"/>
              </a:rPr>
              <a:t>Translating each language into each other is an important goal for learners.</a:t>
            </a:r>
          </a:p>
          <a:p>
            <a:endParaRPr lang="ar-IQ" dirty="0"/>
          </a:p>
        </p:txBody>
      </p:sp>
    </p:spTree>
    <p:extLst>
      <p:ext uri="{BB962C8B-B14F-4D97-AF65-F5344CB8AC3E}">
        <p14:creationId xmlns:p14="http://schemas.microsoft.com/office/powerpoint/2010/main" val="1493668278"/>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chimes.wav"/>
          </p:stSnd>
        </p:sndAc>
      </p:transition>
    </mc:Choice>
    <mc:Fallback xmlns="">
      <p:transition spd="slow">
        <p:fade/>
        <p:sndAc>
          <p:stSnd>
            <p:snd r:embed="rId3"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lgn="l" rtl="0">
              <a:buClr>
                <a:srgbClr val="FF388C"/>
              </a:buClr>
            </a:pPr>
            <a:r>
              <a:rPr lang="en-US" dirty="0">
                <a:solidFill>
                  <a:prstClr val="black"/>
                </a:solidFill>
                <a:latin typeface="Baskerville Old Face" pitchFamily="18" charset="0"/>
              </a:rPr>
              <a:t>structures of the foreign languages are best learned when compared and contrasted with those of mother tongue.</a:t>
            </a:r>
          </a:p>
          <a:p>
            <a:pPr lvl="0" algn="l" rtl="0">
              <a:buClr>
                <a:srgbClr val="FF388C"/>
              </a:buClr>
            </a:pPr>
            <a:r>
              <a:rPr lang="en-US" dirty="0">
                <a:solidFill>
                  <a:prstClr val="black"/>
                </a:solidFill>
                <a:latin typeface="Baskerville Old Face" pitchFamily="18" charset="0"/>
              </a:rPr>
              <a:t>It’s important for students to learn about the form of the target language.</a:t>
            </a:r>
          </a:p>
          <a:p>
            <a:pPr lvl="0" algn="l" rtl="0">
              <a:buClr>
                <a:srgbClr val="FF388C"/>
              </a:buClr>
            </a:pPr>
            <a:r>
              <a:rPr lang="en-US" dirty="0">
                <a:solidFill>
                  <a:prstClr val="black"/>
                </a:solidFill>
                <a:latin typeface="Baskerville Old Face" pitchFamily="18" charset="0"/>
              </a:rPr>
              <a:t>It provides good mental exercise through memorizing vocabulary.</a:t>
            </a:r>
          </a:p>
          <a:p>
            <a:pPr lvl="0" algn="l" rtl="0">
              <a:buClr>
                <a:srgbClr val="FF388C"/>
              </a:buClr>
            </a:pPr>
            <a:r>
              <a:rPr lang="en-US" dirty="0">
                <a:solidFill>
                  <a:prstClr val="black"/>
                </a:solidFill>
                <a:latin typeface="Baskerville Old Face" pitchFamily="18" charset="0"/>
              </a:rPr>
              <a:t>Deductive application of an explicit grammar rule is a useful technique. (rule            example</a:t>
            </a:r>
          </a:p>
          <a:p>
            <a:pPr lvl="0" algn="l" rtl="0">
              <a:buClr>
                <a:srgbClr val="FF388C"/>
              </a:buClr>
            </a:pPr>
            <a:endParaRPr lang="en-US" dirty="0">
              <a:solidFill>
                <a:prstClr val="black"/>
              </a:solidFill>
              <a:latin typeface="Baskerville Old Face" pitchFamily="18" charset="0"/>
            </a:endParaRPr>
          </a:p>
          <a:p>
            <a:endParaRPr lang="ar-IQ" dirty="0"/>
          </a:p>
        </p:txBody>
      </p:sp>
    </p:spTree>
    <p:extLst>
      <p:ext uri="{BB962C8B-B14F-4D97-AF65-F5344CB8AC3E}">
        <p14:creationId xmlns:p14="http://schemas.microsoft.com/office/powerpoint/2010/main" val="2915463947"/>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chimes.wav"/>
          </p:stSnd>
        </p:sndAc>
      </p:transition>
    </mc:Choice>
    <mc:Fallback xmlns="">
      <p:transition spd="slow">
        <p:fade/>
        <p:sndAc>
          <p:stSnd>
            <p:snd r:embed="rId3"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274320" lvl="0" indent="-274320" algn="just">
              <a:spcBef>
                <a:spcPts val="600"/>
              </a:spcBef>
              <a:buClr>
                <a:srgbClr val="727CA3"/>
              </a:buClr>
              <a:buSzPct val="76000"/>
              <a:buFont typeface="Wingdings 3"/>
              <a:buChar char=""/>
            </a:pPr>
            <a:endParaRPr lang="ar-IQ" sz="2600" b="1" dirty="0">
              <a:solidFill>
                <a:prstClr val="black"/>
              </a:solidFill>
              <a:latin typeface="Gill Sans MT"/>
              <a:cs typeface="Arial"/>
            </a:endParaRPr>
          </a:p>
          <a:p>
            <a:pPr marL="274320" lvl="0" indent="-274320" algn="l">
              <a:spcBef>
                <a:spcPts val="600"/>
              </a:spcBef>
              <a:buClr>
                <a:srgbClr val="727CA3"/>
              </a:buClr>
              <a:buSzPct val="76000"/>
              <a:buFont typeface="Wingdings 3"/>
              <a:buChar char=""/>
            </a:pPr>
            <a:r>
              <a:rPr lang="en-US" sz="2800" b="1" dirty="0">
                <a:solidFill>
                  <a:prstClr val="black"/>
                </a:solidFill>
                <a:latin typeface="Gill Sans MT"/>
              </a:rPr>
              <a:t>. What is the role of the teacher? </a:t>
            </a:r>
            <a:endParaRPr lang="en-US" sz="2600" b="1" dirty="0">
              <a:solidFill>
                <a:prstClr val="black"/>
              </a:solidFill>
              <a:latin typeface="Gill Sans MT"/>
            </a:endParaRPr>
          </a:p>
          <a:p>
            <a:pPr marL="274320" lvl="0" indent="-274320" algn="just">
              <a:spcBef>
                <a:spcPts val="600"/>
              </a:spcBef>
              <a:buClr>
                <a:srgbClr val="727CA3"/>
              </a:buClr>
              <a:buSzPct val="76000"/>
              <a:buFont typeface="Wingdings 3"/>
              <a:buChar char=""/>
            </a:pPr>
            <a:r>
              <a:rPr lang="en-US" sz="2600" b="1" i="1" dirty="0">
                <a:solidFill>
                  <a:prstClr val="black"/>
                </a:solidFill>
                <a:latin typeface="Gill Sans MT"/>
              </a:rPr>
              <a:t>The roles are very traditional. The teacher is the authority in the classroom. The students do as he says so they can learn what he </a:t>
            </a:r>
            <a:r>
              <a:rPr lang="en-US" sz="2600" b="1" i="1" dirty="0" smtClean="0">
                <a:solidFill>
                  <a:prstClr val="black"/>
                </a:solidFill>
                <a:latin typeface="Gill Sans MT"/>
              </a:rPr>
              <a:t>knows.                         </a:t>
            </a:r>
            <a:r>
              <a:rPr lang="ar-IQ" sz="2600" b="1" i="1" dirty="0" smtClean="0">
                <a:solidFill>
                  <a:prstClr val="black"/>
                </a:solidFill>
                <a:latin typeface="Gill Sans MT"/>
                <a:cs typeface="Arial"/>
              </a:rPr>
              <a:t>    </a:t>
            </a:r>
            <a:r>
              <a:rPr lang="en-US" sz="2600" b="1" i="1" dirty="0" smtClean="0">
                <a:solidFill>
                  <a:prstClr val="black"/>
                </a:solidFill>
                <a:latin typeface="Gill Sans MT"/>
              </a:rPr>
              <a:t>  </a:t>
            </a:r>
            <a:r>
              <a:rPr lang="ar-IQ" sz="2600" b="1" i="1" dirty="0" smtClean="0">
                <a:solidFill>
                  <a:prstClr val="black"/>
                </a:solidFill>
                <a:latin typeface="Gill Sans MT"/>
                <a:cs typeface="Arial"/>
              </a:rPr>
              <a:t>  </a:t>
            </a:r>
            <a:endParaRPr lang="ar-IQ" dirty="0"/>
          </a:p>
        </p:txBody>
      </p:sp>
    </p:spTree>
    <p:extLst>
      <p:ext uri="{BB962C8B-B14F-4D97-AF65-F5344CB8AC3E}">
        <p14:creationId xmlns:p14="http://schemas.microsoft.com/office/powerpoint/2010/main" val="405398081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chimes.wav"/>
          </p:stSnd>
        </p:sndAc>
      </p:transition>
    </mc:Choice>
    <mc:Fallback xmlns="">
      <p:transition spd="slow">
        <p:fade/>
        <p:sndAc>
          <p:stSnd>
            <p:snd r:embed="rId3" name="chimes.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274320" lvl="0" indent="-274320" algn="just" rtl="0">
              <a:spcBef>
                <a:spcPts val="600"/>
              </a:spcBef>
              <a:buClr>
                <a:srgbClr val="727CA3"/>
              </a:buClr>
              <a:buSzPct val="76000"/>
              <a:buFont typeface="Wingdings 3"/>
              <a:buChar char=""/>
            </a:pPr>
            <a:r>
              <a:rPr lang="en-US" sz="2600" b="1" dirty="0">
                <a:solidFill>
                  <a:prstClr val="black"/>
                </a:solidFill>
                <a:latin typeface="Gill Sans MT"/>
              </a:rPr>
              <a:t>What language skills are emphasized? Vocabulary and grammar are emphasized. Reading and writing are the primary skills that the students work on. There is much less attention given to speaking and listening. Pronunciation receives little, if any, attention.</a:t>
            </a:r>
            <a:endParaRPr lang="ar-IQ" sz="2600" b="1">
              <a:solidFill>
                <a:prstClr val="black"/>
              </a:solidFill>
              <a:latin typeface="Gill Sans MT"/>
              <a:cs typeface="Arial"/>
            </a:endParaRPr>
          </a:p>
          <a:p>
            <a:endParaRPr lang="ar-IQ"/>
          </a:p>
        </p:txBody>
      </p:sp>
    </p:spTree>
    <p:extLst>
      <p:ext uri="{BB962C8B-B14F-4D97-AF65-F5344CB8AC3E}">
        <p14:creationId xmlns:p14="http://schemas.microsoft.com/office/powerpoint/2010/main" val="416405621"/>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chimes.wav"/>
          </p:stSnd>
        </p:sndAc>
      </p:transition>
    </mc:Choice>
    <mc:Fallback xmlns="">
      <p:transition spd="slow">
        <p:fade/>
        <p:sndAc>
          <p:stSnd>
            <p:snd r:embed="rId3" name="chimes.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n w="17780" cmpd="sng">
                  <a:solidFill>
                    <a:srgbClr val="FFFFFF"/>
                  </a:solidFill>
                  <a:prstDash val="solid"/>
                  <a:miter lim="800000"/>
                </a:ln>
                <a:solidFill>
                  <a:schemeClr val="accent2"/>
                </a:solidFill>
                <a:effectLst>
                  <a:outerShdw blurRad="50800" algn="tl" rotWithShape="0">
                    <a:srgbClr val="000000"/>
                  </a:outerShdw>
                </a:effectLst>
              </a:rPr>
              <a:t>CHARACTERISTICS</a:t>
            </a:r>
            <a:endParaRPr lang="en-US" sz="4800" b="1" dirty="0">
              <a:ln w="17780" cmpd="sng">
                <a:solidFill>
                  <a:srgbClr val="FFFFFF"/>
                </a:solidFill>
                <a:prstDash val="solid"/>
                <a:miter lim="800000"/>
              </a:ln>
              <a:solidFill>
                <a:schemeClr val="accent2"/>
              </a:solidFill>
              <a:effectLst>
                <a:outerShdw blurRad="50800" algn="tl" rotWithShape="0">
                  <a:srgbClr val="000000"/>
                </a:outerShdw>
              </a:effectLst>
            </a:endParaRPr>
          </a:p>
        </p:txBody>
      </p:sp>
      <p:sp>
        <p:nvSpPr>
          <p:cNvPr id="3" name="Content Placeholder 2"/>
          <p:cNvSpPr>
            <a:spLocks noGrp="1"/>
          </p:cNvSpPr>
          <p:nvPr>
            <p:ph idx="1"/>
          </p:nvPr>
        </p:nvSpPr>
        <p:spPr/>
        <p:txBody>
          <a:bodyPr/>
          <a:lstStyle/>
          <a:p>
            <a:pPr algn="l" rtl="0"/>
            <a:r>
              <a:rPr lang="en-US" dirty="0" smtClean="0">
                <a:solidFill>
                  <a:schemeClr val="bg1"/>
                </a:solidFill>
                <a:latin typeface="Baskerville Old Face" pitchFamily="18" charset="0"/>
                <a:cs typeface="Aharoni" pitchFamily="2" charset="-79"/>
              </a:rPr>
              <a:t>A focus on learning the rules of grammar and their application in translation passages from one language into the other</a:t>
            </a:r>
          </a:p>
          <a:p>
            <a:pPr algn="l" rtl="0"/>
            <a:r>
              <a:rPr lang="en-US" dirty="0">
                <a:solidFill>
                  <a:schemeClr val="bg1"/>
                </a:solidFill>
                <a:latin typeface="Baskerville Old Face" pitchFamily="18" charset="0"/>
                <a:cs typeface="Aharoni" pitchFamily="2" charset="-79"/>
              </a:rPr>
              <a:t>Vocabulary in the target language is learned through direct translation from the native language. e.g.</a:t>
            </a:r>
          </a:p>
          <a:p>
            <a:pPr algn="l" rtl="0">
              <a:buNone/>
            </a:pPr>
            <a:r>
              <a:rPr lang="en-US" dirty="0">
                <a:solidFill>
                  <a:schemeClr val="bg1"/>
                </a:solidFill>
                <a:latin typeface="Baskerville Old Face" pitchFamily="18" charset="0"/>
                <a:cs typeface="Aharoni" pitchFamily="2" charset="-79"/>
              </a:rPr>
              <a:t>			the house   = </a:t>
            </a:r>
            <a:r>
              <a:rPr lang="ar-IQ" dirty="0" smtClean="0">
                <a:solidFill>
                  <a:schemeClr val="bg1"/>
                </a:solidFill>
                <a:latin typeface="Baskerville Old Face" pitchFamily="18" charset="0"/>
                <a:cs typeface="Aharoni" pitchFamily="2" charset="-79"/>
              </a:rPr>
              <a:t>البيت</a:t>
            </a:r>
            <a:endParaRPr lang="en-US" dirty="0">
              <a:solidFill>
                <a:schemeClr val="bg1"/>
              </a:solidFill>
              <a:latin typeface="Baskerville Old Face" pitchFamily="18" charset="0"/>
              <a:cs typeface="Aharoni" pitchFamily="2" charset="-79"/>
            </a:endParaRPr>
          </a:p>
          <a:p>
            <a:pPr algn="l" rtl="0">
              <a:buNone/>
            </a:pPr>
            <a:r>
              <a:rPr lang="en-US" dirty="0">
                <a:solidFill>
                  <a:schemeClr val="bg1"/>
                </a:solidFill>
                <a:latin typeface="Baskerville Old Face" pitchFamily="18" charset="0"/>
                <a:cs typeface="Aharoni" pitchFamily="2" charset="-79"/>
              </a:rPr>
              <a:t>			the </a:t>
            </a:r>
            <a:r>
              <a:rPr lang="en-US" dirty="0" smtClean="0">
                <a:solidFill>
                  <a:schemeClr val="bg1"/>
                </a:solidFill>
                <a:latin typeface="Baskerville Old Face" pitchFamily="18" charset="0"/>
                <a:cs typeface="Aharoni" pitchFamily="2" charset="-79"/>
              </a:rPr>
              <a:t>book  </a:t>
            </a:r>
            <a:r>
              <a:rPr lang="en-US" dirty="0">
                <a:solidFill>
                  <a:schemeClr val="bg1"/>
                </a:solidFill>
                <a:latin typeface="Baskerville Old Face" pitchFamily="18" charset="0"/>
                <a:cs typeface="Aharoni" pitchFamily="2" charset="-79"/>
              </a:rPr>
              <a:t>=  </a:t>
            </a:r>
            <a:r>
              <a:rPr lang="ar-IQ" dirty="0" smtClean="0">
                <a:solidFill>
                  <a:schemeClr val="bg1"/>
                </a:solidFill>
                <a:latin typeface="Baskerville Old Face" pitchFamily="18" charset="0"/>
                <a:cs typeface="Aharoni" pitchFamily="2" charset="-79"/>
              </a:rPr>
              <a:t>الكتاب</a:t>
            </a:r>
            <a:endParaRPr lang="en-US" dirty="0">
              <a:solidFill>
                <a:schemeClr val="bg1"/>
              </a:solidFill>
              <a:latin typeface="Baskerville Old Face" pitchFamily="18" charset="0"/>
              <a:cs typeface="Aharoni" pitchFamily="2" charset="-79"/>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861</TotalTime>
  <Words>888</Words>
  <Application>Microsoft Office PowerPoint</Application>
  <PresentationFormat>عرض على الشاشة (3:4)‏</PresentationFormat>
  <Paragraphs>116</Paragraphs>
  <Slides>19</Slides>
  <Notes>12</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19</vt:i4>
      </vt:variant>
    </vt:vector>
  </HeadingPairs>
  <TitlesOfParts>
    <vt:vector size="21" baseType="lpstr">
      <vt:lpstr>حيوية</vt:lpstr>
      <vt:lpstr>عرض تقديمي</vt:lpstr>
      <vt:lpstr>عرض تقديمي في PowerPoint</vt:lpstr>
      <vt:lpstr>INTRODUCTION</vt:lpstr>
      <vt:lpstr>PRINCIPLES</vt:lpstr>
      <vt:lpstr>عرض تقديمي في PowerPoint</vt:lpstr>
      <vt:lpstr>عرض تقديمي في PowerPoint</vt:lpstr>
      <vt:lpstr>عرض تقديمي في PowerPoint</vt:lpstr>
      <vt:lpstr>عرض تقديمي في PowerPoint</vt:lpstr>
      <vt:lpstr>عرض تقديمي في PowerPoint</vt:lpstr>
      <vt:lpstr>CHARACTERISTICS</vt:lpstr>
      <vt:lpstr>عرض تقديمي في PowerPoint</vt:lpstr>
      <vt:lpstr>عرض تقديمي في PowerPoint</vt:lpstr>
      <vt:lpstr>عرض تقديمي في PowerPoint</vt:lpstr>
      <vt:lpstr>TECHNIQUES</vt:lpstr>
      <vt:lpstr>عرض تقديمي في PowerPoint</vt:lpstr>
      <vt:lpstr>عرض تقديمي في PowerPoint</vt:lpstr>
      <vt:lpstr>عرض تقديمي في PowerPoint</vt:lpstr>
      <vt:lpstr>عرض تقديمي في PowerPoint</vt:lpstr>
      <vt:lpstr>ADVANTAGES</vt:lpstr>
      <vt:lpstr>DISADVANTAGES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GRAMMAR- TRANSLATED METHOD</dc:title>
  <dc:creator>MoZarD</dc:creator>
  <cp:lastModifiedBy>almarsa</cp:lastModifiedBy>
  <cp:revision>78</cp:revision>
  <dcterms:created xsi:type="dcterms:W3CDTF">2009-07-15T13:33:42Z</dcterms:created>
  <dcterms:modified xsi:type="dcterms:W3CDTF">2017-10-15T15:13:52Z</dcterms:modified>
</cp:coreProperties>
</file>